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80"/>
  </p:notesMasterIdLst>
  <p:handoutMasterIdLst>
    <p:handoutMasterId r:id="rId81"/>
  </p:handoutMasterIdLst>
  <p:sldIdLst>
    <p:sldId id="415" r:id="rId2"/>
    <p:sldId id="545" r:id="rId3"/>
    <p:sldId id="534" r:id="rId4"/>
    <p:sldId id="535" r:id="rId5"/>
    <p:sldId id="462" r:id="rId6"/>
    <p:sldId id="406" r:id="rId7"/>
    <p:sldId id="448" r:id="rId8"/>
    <p:sldId id="285" r:id="rId9"/>
    <p:sldId id="526" r:id="rId10"/>
    <p:sldId id="450" r:id="rId11"/>
    <p:sldId id="451" r:id="rId12"/>
    <p:sldId id="527" r:id="rId13"/>
    <p:sldId id="449" r:id="rId14"/>
    <p:sldId id="452" r:id="rId15"/>
    <p:sldId id="453" r:id="rId16"/>
    <p:sldId id="428" r:id="rId17"/>
    <p:sldId id="454" r:id="rId18"/>
    <p:sldId id="455" r:id="rId19"/>
    <p:sldId id="458" r:id="rId20"/>
    <p:sldId id="401" r:id="rId21"/>
    <p:sldId id="467" r:id="rId22"/>
    <p:sldId id="434" r:id="rId23"/>
    <p:sldId id="459" r:id="rId24"/>
    <p:sldId id="435" r:id="rId25"/>
    <p:sldId id="456" r:id="rId26"/>
    <p:sldId id="410" r:id="rId27"/>
    <p:sldId id="469" r:id="rId28"/>
    <p:sldId id="465" r:id="rId29"/>
    <p:sldId id="513" r:id="rId30"/>
    <p:sldId id="544" r:id="rId31"/>
    <p:sldId id="515" r:id="rId32"/>
    <p:sldId id="516" r:id="rId33"/>
    <p:sldId id="525" r:id="rId34"/>
    <p:sldId id="514" r:id="rId35"/>
    <p:sldId id="439" r:id="rId36"/>
    <p:sldId id="307" r:id="rId37"/>
    <p:sldId id="536" r:id="rId38"/>
    <p:sldId id="511" r:id="rId39"/>
    <p:sldId id="463" r:id="rId40"/>
    <p:sldId id="408" r:id="rId41"/>
    <p:sldId id="485" r:id="rId42"/>
    <p:sldId id="457" r:id="rId43"/>
    <p:sldId id="512" r:id="rId44"/>
    <p:sldId id="471" r:id="rId45"/>
    <p:sldId id="494" r:id="rId46"/>
    <p:sldId id="508" r:id="rId47"/>
    <p:sldId id="436" r:id="rId48"/>
    <p:sldId id="537" r:id="rId49"/>
    <p:sldId id="542" r:id="rId50"/>
    <p:sldId id="543" r:id="rId51"/>
    <p:sldId id="538" r:id="rId52"/>
    <p:sldId id="539" r:id="rId53"/>
    <p:sldId id="540" r:id="rId54"/>
    <p:sldId id="541" r:id="rId55"/>
    <p:sldId id="486" r:id="rId56"/>
    <p:sldId id="509" r:id="rId57"/>
    <p:sldId id="510" r:id="rId58"/>
    <p:sldId id="500" r:id="rId59"/>
    <p:sldId id="474" r:id="rId60"/>
    <p:sldId id="505" r:id="rId61"/>
    <p:sldId id="402" r:id="rId62"/>
    <p:sldId id="501" r:id="rId63"/>
    <p:sldId id="502" r:id="rId64"/>
    <p:sldId id="507" r:id="rId65"/>
    <p:sldId id="506" r:id="rId66"/>
    <p:sldId id="437" r:id="rId67"/>
    <p:sldId id="316" r:id="rId68"/>
    <p:sldId id="404" r:id="rId69"/>
    <p:sldId id="432" r:id="rId70"/>
    <p:sldId id="431" r:id="rId71"/>
    <p:sldId id="360" r:id="rId72"/>
    <p:sldId id="438" r:id="rId73"/>
    <p:sldId id="446" r:id="rId74"/>
    <p:sldId id="447" r:id="rId75"/>
    <p:sldId id="403" r:id="rId76"/>
    <p:sldId id="546" r:id="rId77"/>
    <p:sldId id="547" r:id="rId78"/>
    <p:sldId id="442" r:id="rId79"/>
  </p:sldIdLst>
  <p:sldSz cx="9144000" cy="6858000" type="screen4x3"/>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se Arias Bustamante" initials="JA" lastIdx="1" clrIdx="0"/>
  <p:cmAuthor id="1" name="Jose" initials="J" lastIdx="3" clrIdx="1"/>
  <p:cmAuthor id="2" name="jarias" initials="j" lastIdx="3" clrIdx="2"/>
  <p:cmAuthor id="3" name="Familia Arias Milla" initials="FAM" lastIdx="1" clrIdx="3"/>
  <p:cmAuthor id="4" name="Jose Arias Bustamante" initials="" lastIdx="0" clrIdx="4"/>
  <p:cmAuthor id="5" name="M V" initials="MV" lastIdx="5" clrIdx="5">
    <p:extLst>
      <p:ext uri="{19B8F6BF-5375-455C-9EA6-DF929625EA0E}">
        <p15:presenceInfo xmlns:p15="http://schemas.microsoft.com/office/powerpoint/2012/main" userId="48913e33-6309-41f5-9e64-7f78814d2d5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34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9" autoAdjust="0"/>
    <p:restoredTop sz="78752" autoAdjust="0"/>
  </p:normalViewPr>
  <p:slideViewPr>
    <p:cSldViewPr>
      <p:cViewPr varScale="1">
        <p:scale>
          <a:sx n="73" d="100"/>
          <a:sy n="73" d="100"/>
        </p:scale>
        <p:origin x="859" y="34"/>
      </p:cViewPr>
      <p:guideLst>
        <p:guide orient="horz" pos="2115"/>
        <p:guide pos="2880"/>
      </p:guideLst>
    </p:cSldViewPr>
  </p:slideViewPr>
  <p:outlineViewPr>
    <p:cViewPr>
      <p:scale>
        <a:sx n="33" d="100"/>
        <a:sy n="33" d="100"/>
      </p:scale>
      <p:origin x="0" y="-5168"/>
    </p:cViewPr>
  </p:outlineViewPr>
  <p:notesTextViewPr>
    <p:cViewPr>
      <p:scale>
        <a:sx n="100" d="100"/>
        <a:sy n="100" d="100"/>
      </p:scale>
      <p:origin x="0" y="0"/>
    </p:cViewPr>
  </p:notesTextViewPr>
  <p:sorterViewPr>
    <p:cViewPr>
      <p:scale>
        <a:sx n="158" d="100"/>
        <a:sy n="158"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0488E6-CC90-5845-BEB1-664966E5E06B}" type="doc">
      <dgm:prSet loTypeId="urn:microsoft.com/office/officeart/2009/layout/CircleArrowProcess" loCatId="" qsTypeId="urn:microsoft.com/office/officeart/2005/8/quickstyle/simple4" qsCatId="simple" csTypeId="urn:microsoft.com/office/officeart/2005/8/colors/colorful1" csCatId="colorful" phldr="1"/>
      <dgm:spPr/>
      <dgm:t>
        <a:bodyPr/>
        <a:lstStyle/>
        <a:p>
          <a:endParaRPr lang="en-US"/>
        </a:p>
      </dgm:t>
    </dgm:pt>
    <dgm:pt modelId="{9160F29D-4C35-4F41-B808-E30569F41FE7}">
      <dgm:prSet phldrT="[Text]"/>
      <dgm:spPr/>
      <dgm:t>
        <a:bodyPr/>
        <a:lstStyle/>
        <a:p>
          <a:r>
            <a:rPr lang="en-US" dirty="0"/>
            <a:t>Audio or Video file</a:t>
          </a:r>
        </a:p>
      </dgm:t>
    </dgm:pt>
    <dgm:pt modelId="{66D52469-AE35-5E42-9E15-EB209B69FEAA}" type="parTrans" cxnId="{50A556B4-4134-B342-B8D5-06C3588D99E8}">
      <dgm:prSet/>
      <dgm:spPr/>
      <dgm:t>
        <a:bodyPr/>
        <a:lstStyle/>
        <a:p>
          <a:endParaRPr lang="en-US"/>
        </a:p>
      </dgm:t>
    </dgm:pt>
    <dgm:pt modelId="{19ED4C92-19E8-EC4E-A5AA-1EFCA28A371B}" type="sibTrans" cxnId="{50A556B4-4134-B342-B8D5-06C3588D99E8}">
      <dgm:prSet/>
      <dgm:spPr/>
      <dgm:t>
        <a:bodyPr/>
        <a:lstStyle/>
        <a:p>
          <a:endParaRPr lang="en-US"/>
        </a:p>
      </dgm:t>
    </dgm:pt>
    <dgm:pt modelId="{B9587428-2D0B-D448-BEDE-0CE76F08DBC6}">
      <dgm:prSet phldrT="[Text]"/>
      <dgm:spPr/>
      <dgm:t>
        <a:bodyPr/>
        <a:lstStyle/>
        <a:p>
          <a:r>
            <a:rPr lang="en-US" dirty="0"/>
            <a:t>Transcribe in NVivo</a:t>
          </a:r>
        </a:p>
      </dgm:t>
    </dgm:pt>
    <dgm:pt modelId="{5289570A-3996-514F-B667-448861EECCE4}" type="parTrans" cxnId="{14F1C6C9-FA9F-094E-A3C5-37501756296D}">
      <dgm:prSet/>
      <dgm:spPr/>
      <dgm:t>
        <a:bodyPr/>
        <a:lstStyle/>
        <a:p>
          <a:endParaRPr lang="en-US"/>
        </a:p>
      </dgm:t>
    </dgm:pt>
    <dgm:pt modelId="{25704110-E88C-934C-A11C-4083F7F53FEB}" type="sibTrans" cxnId="{14F1C6C9-FA9F-094E-A3C5-37501756296D}">
      <dgm:prSet/>
      <dgm:spPr/>
      <dgm:t>
        <a:bodyPr/>
        <a:lstStyle/>
        <a:p>
          <a:endParaRPr lang="en-US"/>
        </a:p>
      </dgm:t>
    </dgm:pt>
    <dgm:pt modelId="{58B7E997-7AE7-3D42-A8F3-ACC0F2C502BF}">
      <dgm:prSet phldrT="[Text]"/>
      <dgm:spPr/>
      <dgm:t>
        <a:bodyPr/>
        <a:lstStyle/>
        <a:p>
          <a:r>
            <a:rPr lang="en-US" dirty="0"/>
            <a:t>Text</a:t>
          </a:r>
        </a:p>
      </dgm:t>
    </dgm:pt>
    <dgm:pt modelId="{A6DD75F1-A620-EB4A-8400-AF4EC4935A95}" type="parTrans" cxnId="{018D4BBF-AF2A-CC46-9B36-92C2535C43BC}">
      <dgm:prSet/>
      <dgm:spPr/>
      <dgm:t>
        <a:bodyPr/>
        <a:lstStyle/>
        <a:p>
          <a:endParaRPr lang="en-US"/>
        </a:p>
      </dgm:t>
    </dgm:pt>
    <dgm:pt modelId="{CC559C51-06F6-F049-9125-A12316B3FAD6}" type="sibTrans" cxnId="{018D4BBF-AF2A-CC46-9B36-92C2535C43BC}">
      <dgm:prSet/>
      <dgm:spPr/>
      <dgm:t>
        <a:bodyPr/>
        <a:lstStyle/>
        <a:p>
          <a:endParaRPr lang="en-US"/>
        </a:p>
      </dgm:t>
    </dgm:pt>
    <dgm:pt modelId="{44DD8598-EBB3-7348-BEBF-7F9819158D7F}" type="pres">
      <dgm:prSet presAssocID="{9E0488E6-CC90-5845-BEB1-664966E5E06B}" presName="Name0" presStyleCnt="0">
        <dgm:presLayoutVars>
          <dgm:chMax val="7"/>
          <dgm:chPref val="7"/>
          <dgm:dir/>
          <dgm:animLvl val="lvl"/>
        </dgm:presLayoutVars>
      </dgm:prSet>
      <dgm:spPr/>
    </dgm:pt>
    <dgm:pt modelId="{9F87F34A-EB9A-3A47-8648-6CD2BD5A0146}" type="pres">
      <dgm:prSet presAssocID="{9160F29D-4C35-4F41-B808-E30569F41FE7}" presName="Accent1" presStyleCnt="0"/>
      <dgm:spPr/>
    </dgm:pt>
    <dgm:pt modelId="{93E795EA-C9EB-3746-9DCF-4965B517A776}" type="pres">
      <dgm:prSet presAssocID="{9160F29D-4C35-4F41-B808-E30569F41FE7}" presName="Accent" presStyleLbl="node1" presStyleIdx="0" presStyleCnt="3"/>
      <dgm:spPr/>
    </dgm:pt>
    <dgm:pt modelId="{43B77AF4-30F0-7D43-813D-39EBC413055B}" type="pres">
      <dgm:prSet presAssocID="{9160F29D-4C35-4F41-B808-E30569F41FE7}" presName="Parent1" presStyleLbl="revTx" presStyleIdx="0" presStyleCnt="3">
        <dgm:presLayoutVars>
          <dgm:chMax val="1"/>
          <dgm:chPref val="1"/>
          <dgm:bulletEnabled val="1"/>
        </dgm:presLayoutVars>
      </dgm:prSet>
      <dgm:spPr/>
    </dgm:pt>
    <dgm:pt modelId="{634FD36B-E0A4-E445-A281-7455273D5476}" type="pres">
      <dgm:prSet presAssocID="{B9587428-2D0B-D448-BEDE-0CE76F08DBC6}" presName="Accent2" presStyleCnt="0"/>
      <dgm:spPr/>
    </dgm:pt>
    <dgm:pt modelId="{474E3A53-5825-004A-A6D6-0EA3378AED1C}" type="pres">
      <dgm:prSet presAssocID="{B9587428-2D0B-D448-BEDE-0CE76F08DBC6}" presName="Accent" presStyleLbl="node1" presStyleIdx="1" presStyleCnt="3"/>
      <dgm:spPr/>
    </dgm:pt>
    <dgm:pt modelId="{39F66E31-2070-B84E-B839-5D1BB8C7058B}" type="pres">
      <dgm:prSet presAssocID="{B9587428-2D0B-D448-BEDE-0CE76F08DBC6}" presName="Parent2" presStyleLbl="revTx" presStyleIdx="1" presStyleCnt="3">
        <dgm:presLayoutVars>
          <dgm:chMax val="1"/>
          <dgm:chPref val="1"/>
          <dgm:bulletEnabled val="1"/>
        </dgm:presLayoutVars>
      </dgm:prSet>
      <dgm:spPr/>
    </dgm:pt>
    <dgm:pt modelId="{8CD6E14B-CD0D-9F44-B375-9C415B893A1F}" type="pres">
      <dgm:prSet presAssocID="{58B7E997-7AE7-3D42-A8F3-ACC0F2C502BF}" presName="Accent3" presStyleCnt="0"/>
      <dgm:spPr/>
    </dgm:pt>
    <dgm:pt modelId="{58ECF2DB-AD17-6A49-AE04-B21C3915AD3D}" type="pres">
      <dgm:prSet presAssocID="{58B7E997-7AE7-3D42-A8F3-ACC0F2C502BF}" presName="Accent" presStyleLbl="node1" presStyleIdx="2" presStyleCnt="3"/>
      <dgm:spPr/>
    </dgm:pt>
    <dgm:pt modelId="{716275F7-5902-BD4E-9863-4BE364BD058A}" type="pres">
      <dgm:prSet presAssocID="{58B7E997-7AE7-3D42-A8F3-ACC0F2C502BF}" presName="Parent3" presStyleLbl="revTx" presStyleIdx="2" presStyleCnt="3">
        <dgm:presLayoutVars>
          <dgm:chMax val="1"/>
          <dgm:chPref val="1"/>
          <dgm:bulletEnabled val="1"/>
        </dgm:presLayoutVars>
      </dgm:prSet>
      <dgm:spPr/>
    </dgm:pt>
  </dgm:ptLst>
  <dgm:cxnLst>
    <dgm:cxn modelId="{16B93A09-972E-F144-A598-675E1E5B31F2}" type="presOf" srcId="{9E0488E6-CC90-5845-BEB1-664966E5E06B}" destId="{44DD8598-EBB3-7348-BEBF-7F9819158D7F}" srcOrd="0" destOrd="0" presId="urn:microsoft.com/office/officeart/2009/layout/CircleArrowProcess"/>
    <dgm:cxn modelId="{0103478B-B836-2C43-A5C1-5476E964C806}" type="presOf" srcId="{B9587428-2D0B-D448-BEDE-0CE76F08DBC6}" destId="{39F66E31-2070-B84E-B839-5D1BB8C7058B}" srcOrd="0" destOrd="0" presId="urn:microsoft.com/office/officeart/2009/layout/CircleArrowProcess"/>
    <dgm:cxn modelId="{6251D090-CF82-2B40-A729-9BDCF92E6964}" type="presOf" srcId="{58B7E997-7AE7-3D42-A8F3-ACC0F2C502BF}" destId="{716275F7-5902-BD4E-9863-4BE364BD058A}" srcOrd="0" destOrd="0" presId="urn:microsoft.com/office/officeart/2009/layout/CircleArrowProcess"/>
    <dgm:cxn modelId="{50A556B4-4134-B342-B8D5-06C3588D99E8}" srcId="{9E0488E6-CC90-5845-BEB1-664966E5E06B}" destId="{9160F29D-4C35-4F41-B808-E30569F41FE7}" srcOrd="0" destOrd="0" parTransId="{66D52469-AE35-5E42-9E15-EB209B69FEAA}" sibTransId="{19ED4C92-19E8-EC4E-A5AA-1EFCA28A371B}"/>
    <dgm:cxn modelId="{018D4BBF-AF2A-CC46-9B36-92C2535C43BC}" srcId="{9E0488E6-CC90-5845-BEB1-664966E5E06B}" destId="{58B7E997-7AE7-3D42-A8F3-ACC0F2C502BF}" srcOrd="2" destOrd="0" parTransId="{A6DD75F1-A620-EB4A-8400-AF4EC4935A95}" sibTransId="{CC559C51-06F6-F049-9125-A12316B3FAD6}"/>
    <dgm:cxn modelId="{14F1C6C9-FA9F-094E-A3C5-37501756296D}" srcId="{9E0488E6-CC90-5845-BEB1-664966E5E06B}" destId="{B9587428-2D0B-D448-BEDE-0CE76F08DBC6}" srcOrd="1" destOrd="0" parTransId="{5289570A-3996-514F-B667-448861EECCE4}" sibTransId="{25704110-E88C-934C-A11C-4083F7F53FEB}"/>
    <dgm:cxn modelId="{F68507F2-5E09-B94A-A072-EC7E1F49F5AA}" type="presOf" srcId="{9160F29D-4C35-4F41-B808-E30569F41FE7}" destId="{43B77AF4-30F0-7D43-813D-39EBC413055B}" srcOrd="0" destOrd="0" presId="urn:microsoft.com/office/officeart/2009/layout/CircleArrowProcess"/>
    <dgm:cxn modelId="{8DBF6B40-A298-C24F-9933-7CDAB1BDB6DF}" type="presParOf" srcId="{44DD8598-EBB3-7348-BEBF-7F9819158D7F}" destId="{9F87F34A-EB9A-3A47-8648-6CD2BD5A0146}" srcOrd="0" destOrd="0" presId="urn:microsoft.com/office/officeart/2009/layout/CircleArrowProcess"/>
    <dgm:cxn modelId="{C8FE1C35-7644-8641-BC30-823BD7F8B065}" type="presParOf" srcId="{9F87F34A-EB9A-3A47-8648-6CD2BD5A0146}" destId="{93E795EA-C9EB-3746-9DCF-4965B517A776}" srcOrd="0" destOrd="0" presId="urn:microsoft.com/office/officeart/2009/layout/CircleArrowProcess"/>
    <dgm:cxn modelId="{20329BEF-B864-1C4B-BFFC-BDF9A37B8A5E}" type="presParOf" srcId="{44DD8598-EBB3-7348-BEBF-7F9819158D7F}" destId="{43B77AF4-30F0-7D43-813D-39EBC413055B}" srcOrd="1" destOrd="0" presId="urn:microsoft.com/office/officeart/2009/layout/CircleArrowProcess"/>
    <dgm:cxn modelId="{B3BB7169-0C38-F947-84DA-AEEB0E92BEF9}" type="presParOf" srcId="{44DD8598-EBB3-7348-BEBF-7F9819158D7F}" destId="{634FD36B-E0A4-E445-A281-7455273D5476}" srcOrd="2" destOrd="0" presId="urn:microsoft.com/office/officeart/2009/layout/CircleArrowProcess"/>
    <dgm:cxn modelId="{7E53206B-81BA-8A4F-95EC-1930ECAC1B3E}" type="presParOf" srcId="{634FD36B-E0A4-E445-A281-7455273D5476}" destId="{474E3A53-5825-004A-A6D6-0EA3378AED1C}" srcOrd="0" destOrd="0" presId="urn:microsoft.com/office/officeart/2009/layout/CircleArrowProcess"/>
    <dgm:cxn modelId="{3B5D2ABF-3B29-9244-BF7A-761F5570D458}" type="presParOf" srcId="{44DD8598-EBB3-7348-BEBF-7F9819158D7F}" destId="{39F66E31-2070-B84E-B839-5D1BB8C7058B}" srcOrd="3" destOrd="0" presId="urn:microsoft.com/office/officeart/2009/layout/CircleArrowProcess"/>
    <dgm:cxn modelId="{D46C5A58-2FCB-7241-A04F-A14C83573D38}" type="presParOf" srcId="{44DD8598-EBB3-7348-BEBF-7F9819158D7F}" destId="{8CD6E14B-CD0D-9F44-B375-9C415B893A1F}" srcOrd="4" destOrd="0" presId="urn:microsoft.com/office/officeart/2009/layout/CircleArrowProcess"/>
    <dgm:cxn modelId="{DE6CB25A-F176-DE41-8CCC-9CA8A9AD8144}" type="presParOf" srcId="{8CD6E14B-CD0D-9F44-B375-9C415B893A1F}" destId="{58ECF2DB-AD17-6A49-AE04-B21C3915AD3D}" srcOrd="0" destOrd="0" presId="urn:microsoft.com/office/officeart/2009/layout/CircleArrowProcess"/>
    <dgm:cxn modelId="{54F14D6A-757E-5A46-B748-41CF01216E84}" type="presParOf" srcId="{44DD8598-EBB3-7348-BEBF-7F9819158D7F}" destId="{716275F7-5902-BD4E-9863-4BE364BD058A}"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795EA-C9EB-3746-9DCF-4965B517A776}">
      <dsp:nvSpPr>
        <dsp:cNvPr id="0" name=""/>
        <dsp:cNvSpPr/>
      </dsp:nvSpPr>
      <dsp:spPr>
        <a:xfrm>
          <a:off x="2702307" y="0"/>
          <a:ext cx="2287518" cy="2287866"/>
        </a:xfrm>
        <a:prstGeom prst="circularArrow">
          <a:avLst>
            <a:gd name="adj1" fmla="val 10980"/>
            <a:gd name="adj2" fmla="val 1142322"/>
            <a:gd name="adj3" fmla="val 4500000"/>
            <a:gd name="adj4" fmla="val 10800000"/>
            <a:gd name="adj5" fmla="val 125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3B77AF4-30F0-7D43-813D-39EBC413055B}">
      <dsp:nvSpPr>
        <dsp:cNvPr id="0" name=""/>
        <dsp:cNvSpPr/>
      </dsp:nvSpPr>
      <dsp:spPr>
        <a:xfrm>
          <a:off x="3207924" y="825989"/>
          <a:ext cx="1271130" cy="63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Audio or Video file</a:t>
          </a:r>
        </a:p>
      </dsp:txBody>
      <dsp:txXfrm>
        <a:off x="3207924" y="825989"/>
        <a:ext cx="1271130" cy="635412"/>
      </dsp:txXfrm>
    </dsp:sp>
    <dsp:sp modelId="{474E3A53-5825-004A-A6D6-0EA3378AED1C}">
      <dsp:nvSpPr>
        <dsp:cNvPr id="0" name=""/>
        <dsp:cNvSpPr/>
      </dsp:nvSpPr>
      <dsp:spPr>
        <a:xfrm>
          <a:off x="2066957" y="1314549"/>
          <a:ext cx="2287518" cy="2287866"/>
        </a:xfrm>
        <a:prstGeom prst="leftCircularArrow">
          <a:avLst>
            <a:gd name="adj1" fmla="val 10980"/>
            <a:gd name="adj2" fmla="val 1142322"/>
            <a:gd name="adj3" fmla="val 6300000"/>
            <a:gd name="adj4" fmla="val 18900000"/>
            <a:gd name="adj5" fmla="val 125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F66E31-2070-B84E-B839-5D1BB8C7058B}">
      <dsp:nvSpPr>
        <dsp:cNvPr id="0" name=""/>
        <dsp:cNvSpPr/>
      </dsp:nvSpPr>
      <dsp:spPr>
        <a:xfrm>
          <a:off x="2575151" y="2148142"/>
          <a:ext cx="1271130" cy="63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Transcribe in NVivo</a:t>
          </a:r>
        </a:p>
      </dsp:txBody>
      <dsp:txXfrm>
        <a:off x="2575151" y="2148142"/>
        <a:ext cx="1271130" cy="635412"/>
      </dsp:txXfrm>
    </dsp:sp>
    <dsp:sp modelId="{58ECF2DB-AD17-6A49-AE04-B21C3915AD3D}">
      <dsp:nvSpPr>
        <dsp:cNvPr id="0" name=""/>
        <dsp:cNvSpPr/>
      </dsp:nvSpPr>
      <dsp:spPr>
        <a:xfrm>
          <a:off x="2865118" y="2786407"/>
          <a:ext cx="1965333" cy="1966120"/>
        </a:xfrm>
        <a:prstGeom prst="blockArc">
          <a:avLst>
            <a:gd name="adj1" fmla="val 13500000"/>
            <a:gd name="adj2" fmla="val 10800000"/>
            <a:gd name="adj3" fmla="val 1274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16275F7-5902-BD4E-9863-4BE364BD058A}">
      <dsp:nvSpPr>
        <dsp:cNvPr id="0" name=""/>
        <dsp:cNvSpPr/>
      </dsp:nvSpPr>
      <dsp:spPr>
        <a:xfrm>
          <a:off x="3210931" y="3472196"/>
          <a:ext cx="1271130" cy="63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Text</a:t>
          </a:r>
        </a:p>
      </dsp:txBody>
      <dsp:txXfrm>
        <a:off x="3210931" y="3472196"/>
        <a:ext cx="1271130" cy="635412"/>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1B4D9F-2A9F-F244-93A7-D40262894547}" type="datetimeFigureOut">
              <a:rPr lang="en-US" smtClean="0"/>
              <a:t>11/18/2021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D3C5AFC-2C17-9541-B6FC-3133CD724790}" type="slidenum">
              <a:rPr lang="en-US" smtClean="0"/>
              <a:t>‹#›</a:t>
            </a:fld>
            <a:endParaRPr lang="en-US"/>
          </a:p>
        </p:txBody>
      </p:sp>
    </p:spTree>
    <p:extLst>
      <p:ext uri="{BB962C8B-B14F-4D97-AF65-F5344CB8AC3E}">
        <p14:creationId xmlns:p14="http://schemas.microsoft.com/office/powerpoint/2010/main" val="918416895"/>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1T23:22:15.510"/>
    </inkml:context>
    <inkml:brush xml:id="br0">
      <inkml:brushProperty name="width" value="0.35" units="cm"/>
      <inkml:brushProperty name="height" value="0.35" units="cm"/>
      <inkml:brushProperty name="color" value="#E71224"/>
      <inkml:brushProperty name="ignorePressure" value="1"/>
    </inkml:brush>
  </inkml:definitions>
  <inkml:trace contextRef="#ctx0" brushRef="#br0">3201 1,'-1800'0,"1695"3,1 5,1 4,0 5,-33 13,59-8,2 4,1 3,-46 27,22-17,58-25,-34 18,62-26,0 1,1 0,0 0,0 1,1 1,0 0,1 0,-1 2,-31 35,23-28,1 1,1 1,1 0,-11 20,16-20,0 0,2 1,0 0,2 1,0-1,1 1,1 0,2 0,0 1,1-1,1 0,2 13,-1-27,1 0,0 0,0 0,1-1,0 1,0-1,1 0,0 1,0-2,1 1,0 0,0-1,0 0,1 0,0-1,0 1,1-1,-1-1,4 3,10 5,1 0,0-1,1-1,0-2,1 0,3 0,24 5,1-2,0-3,2-1,161 8,-108-9,-7 1,653 27,531-35,-1237 1,1-3,33-5,-61 5,1-2,-2 0,1 0,0-2,-1 0,-1-1,15-9,26-17,-12 7,-1-2,25-21,-61 42,0 1,-1-1,0-1,-1 1,0-2,0 1,-1 0,0-1,-1 0,0-1,-1 1,2-5,-1-3,-1 0,-1 0,-1 0,0 0,-1 0,-1 0,-2-8,0-50,2 28,-3 0,-7-34,8 69,-1 0,0 0,-1 0,0 0,-1 1,-1 0,0 0,0 0,-2 1,1 0,-9-9,9 13,0 0,0 1,-1 0,0 0,0 1,0 0,-1 0,0 1,-6-3,-13-2,0 1,-16-2,17 4,0-1,-23-10,-107-55,111 52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6:08.369"/>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32,'258'-21,"-254"20,20-3,1 1,0 1,0 1,0 2,0 0,0 1,0 2,-1 0,1 2,23 9,-27-8,0 0,0-1,1-1,0-1,39 2,116-8,-67-2,1770 4,-1856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7:01.057"/>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30,'4'-2,"0"-1,0 1,0-1,1 1,-1 0,0 1,1-1,0 1,-1 0,9-1,53-3,-48 4,404-1,-218 4,-171-2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7:09.0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1,'564'0,"-534"0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7:25.923"/>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29,'143'3,"154"-6,-176-10,85-2,230 16,-405-1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8:07.442"/>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1,'587'0,"-580"0,0 0,-1 0,1 1,0 0,-1 0,1 0,-1 1,1 0,-1 0,9 5,4 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8:08.734"/>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1,'0'1,"1"0,-1 0,0 0,1 0,-1 0,1 0,0 0,-1 0,1 0,0-1,-1 1,1 0,0 0,0-1,0 1,0 0,0-1,0 1,0-1,0 1,0-1,0 1,0-1,0 0,0 1,0-1,0 0,1 0,40 5,-36-5,529 6,-285-9,-217 3,-3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8:12.2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0,'298'17,"-66"-9,-53-4,-143 0,0 2,50 14,-55-11,0-2,1-1,61 4,51-12,-119 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8:15.3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3,'183'-2,"197"5,-257 15,-89-13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8:24.1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60,'92'-2,"114"-15,-116 3,-20 3,115-5,-159 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8:53.64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1,'2950'0,"-2922"1,0 2,37 8,-35-5,52 4,93-11,-150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4:34.1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1,'2748'0,"-2733"1,1 0,-1 2,0 0,21 7,-35-10,18 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8:56.70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1,'1'1,"-1"1,1-1,0 1,0-1,0 1,0-1,0 0,0 0,0 1,0-1,0 0,1 0,-1 0,0 0,1-1,-1 1,1 0,-1 0,1-1,-1 1,3 0,43 14,-37-12,33 6,1-2,0-2,0-1,0-3,65-5,-7 1,1078 2,-1155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9:46.223"/>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55,'3'-4,"0"0,1 0,-1 0,1 0,0 1,-1 0,2-1,-1 1,0 1,0-1,1 1,0-1,-1 1,1 0,0 1,0-1,0 1,0 0,0 1,9-1,8 0,0 0,0 2,31 5,194 21,313-6,-508-20,1 1,71 14,-96-11,38 8,2-3,99 3,1319-15,-1432 0,54-10,52-2,829 15,-963-1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9:53.035"/>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1,'474'16,"-262"-8,-37-3,-54 9,-69-7,56 2,-62-7,54 11,38 1,-99-13,-16-1,0 0,0 2,33 6,-34-2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9:56.843"/>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0,'907'0,"-898"0,1 1,-1-1,0 1,1 1,-1 0,0 0,18 7,-3 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40:02.930"/>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61,'528'0,"-499"-2,1-1,33-7,41-5,42 15,-96 2,1-3,89-11,-45 0,-1 4,170 8,-105 3,-70-3,-65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40:52.631"/>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0,'993'0,"-968"0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41:09.290"/>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0 152,'4'-2,"-1"0,1 0,-1 0,1 0,-1 0,0-1,0 1,0-1,0 0,0 0,2-4,15-13,-11 15,-1 0,2 0,-1 1,0 0,1 0,0 1,-1 0,1 1,16-2,10 2,51 2,-59 2,0-2,-1-1,35-5,109-15,-27 6,-53 5,1 4,131 8,-68 0,-108-2,-30-2,0 1,1 1,-1 1,1 0,-1 2,0 0,0 0,31 12,-23-2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43:36.30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0,'1436'0,"-1389"4,0 2,-1 1,90 28,-67-17,-44-11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45:10.908"/>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0,'1110'0,"-1085"0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4:36.3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1,'70'0,"-1"2,82 14,-75-7,1-3,125-6,-74-3,120 19,-21-1,365-15,-566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4:38.3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31,'0'-1,"1"0,-1 0,1 0,0 0,-1 0,1 0,0 0,0 0,0 0,-1 0,1 0,0 0,0 1,0-1,0 0,0 1,1-1,-1 1,0-1,0 1,0-1,0 1,1 0,-1 0,0-1,2 1,40-5,-37 4,392-4,-216 8,39 11,12 0,-173-14,-34-1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5:08.351"/>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0,'2570'0,"-2543"0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5:11.068"/>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0,'1842'0,"-1817"0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5:13.001"/>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1,'33'2,"0"1,0 2,48 13,-42-8,73 8,25-8,325 13,110-24,-540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5:58.569"/>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0,'2629'0,"-2604"0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8:36:04.835"/>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31,'80'-22,"17"14,163 8,-111 2,96-2,-212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A59BD7-7F15-45BF-997C-116FABAB1A95}" type="datetimeFigureOut">
              <a:rPr lang="en-CA" smtClean="0"/>
              <a:pPr/>
              <a:t>2021-11-18</a:t>
            </a:fld>
            <a:endParaRPr lang="en-CA"/>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CA"/>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676D3B-A965-4406-B40B-DBF3A8BB903B}" type="slidenum">
              <a:rPr lang="en-CA" smtClean="0"/>
              <a:pPr/>
              <a:t>‹#›</a:t>
            </a:fld>
            <a:endParaRPr lang="en-CA"/>
          </a:p>
        </p:txBody>
      </p:sp>
    </p:spTree>
    <p:extLst>
      <p:ext uri="{BB962C8B-B14F-4D97-AF65-F5344CB8AC3E}">
        <p14:creationId xmlns:p14="http://schemas.microsoft.com/office/powerpoint/2010/main" val="106549780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76D3B-A965-4406-B40B-DBF3A8BB903B}" type="slidenum">
              <a:rPr lang="en-CA" smtClean="0"/>
              <a:pPr/>
              <a:t>1</a:t>
            </a:fld>
            <a:endParaRPr lang="en-CA"/>
          </a:p>
        </p:txBody>
      </p:sp>
    </p:spTree>
    <p:extLst>
      <p:ext uri="{BB962C8B-B14F-4D97-AF65-F5344CB8AC3E}">
        <p14:creationId xmlns:p14="http://schemas.microsoft.com/office/powerpoint/2010/main" val="217236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Creating your own transcripts may bring you closer to your data but it can also be labor intensive and time consuming. Instead, you can have your media files professionally transcribed using </a:t>
            </a:r>
            <a:r>
              <a:rPr lang="en-CA" sz="1200" kern="1200" dirty="0" err="1">
                <a:solidFill>
                  <a:schemeClr val="tx1"/>
                </a:solidFill>
                <a:effectLst/>
                <a:latin typeface="+mn-lt"/>
                <a:ea typeface="+mn-ea"/>
                <a:cs typeface="+mn-cs"/>
              </a:rPr>
              <a:t>TranscribeMe</a:t>
            </a:r>
            <a:r>
              <a:rPr lang="en-CA" sz="1200" kern="1200" dirty="0">
                <a:solidFill>
                  <a:schemeClr val="tx1"/>
                </a:solidFill>
                <a:effectLst/>
                <a:latin typeface="+mn-lt"/>
                <a:ea typeface="+mn-ea"/>
                <a:cs typeface="+mn-cs"/>
              </a:rPr>
              <a:t>— But you will be able to all the transcription that you would like inside of the NVivo Program.</a:t>
            </a: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15</a:t>
            </a:fld>
            <a:endParaRPr lang="en-CA"/>
          </a:p>
        </p:txBody>
      </p:sp>
    </p:spTree>
    <p:extLst>
      <p:ext uri="{BB962C8B-B14F-4D97-AF65-F5344CB8AC3E}">
        <p14:creationId xmlns:p14="http://schemas.microsoft.com/office/powerpoint/2010/main" val="462333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contrast between software tools (that are fixed and prearranged) and qualitative analysis (which is iterative and emergent)</a:t>
            </a:r>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16</a:t>
            </a:fld>
            <a:endParaRPr lang="en-CA"/>
          </a:p>
        </p:txBody>
      </p:sp>
    </p:spTree>
    <p:extLst>
      <p:ext uri="{BB962C8B-B14F-4D97-AF65-F5344CB8AC3E}">
        <p14:creationId xmlns:p14="http://schemas.microsoft.com/office/powerpoint/2010/main" val="663684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https://researchcommons.library.ubc.ca/nvivo-part-1-getting-started-with-nvivo/</a:t>
            </a:r>
          </a:p>
        </p:txBody>
      </p:sp>
      <p:sp>
        <p:nvSpPr>
          <p:cNvPr id="4" name="Slide Number Placeholder 3"/>
          <p:cNvSpPr>
            <a:spLocks noGrp="1"/>
          </p:cNvSpPr>
          <p:nvPr>
            <p:ph type="sldNum" sz="quarter" idx="5"/>
          </p:nvPr>
        </p:nvSpPr>
        <p:spPr/>
        <p:txBody>
          <a:bodyPr/>
          <a:lstStyle/>
          <a:p>
            <a:fld id="{69676D3B-A965-4406-B40B-DBF3A8BB903B}" type="slidenum">
              <a:rPr lang="en-CA" smtClean="0"/>
              <a:pPr/>
              <a:t>17</a:t>
            </a:fld>
            <a:endParaRPr lang="en-CA"/>
          </a:p>
        </p:txBody>
      </p:sp>
    </p:spTree>
    <p:extLst>
      <p:ext uri="{BB962C8B-B14F-4D97-AF65-F5344CB8AC3E}">
        <p14:creationId xmlns:p14="http://schemas.microsoft.com/office/powerpoint/2010/main" val="742923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image is a screenshot of </a:t>
            </a:r>
            <a:r>
              <a:rPr lang="en-CA" dirty="0" err="1"/>
              <a:t>NVivo</a:t>
            </a:r>
            <a:r>
              <a:rPr lang="en-CA" dirty="0"/>
              <a:t> after adding a few sources and double clicking on one of the internals sources to view the details that contain. </a:t>
            </a:r>
          </a:p>
          <a:p>
            <a:r>
              <a:rPr lang="en-CA" dirty="0"/>
              <a:t>Here you can see that the </a:t>
            </a:r>
            <a:r>
              <a:rPr lang="en-CA" dirty="0" err="1"/>
              <a:t>NVivo</a:t>
            </a:r>
            <a:r>
              <a:rPr lang="en-CA" dirty="0"/>
              <a:t> workspace provides easy access to all your project materials. </a:t>
            </a:r>
          </a:p>
          <a:p>
            <a:endParaRPr lang="en-CA" dirty="0"/>
          </a:p>
          <a:p>
            <a:r>
              <a:rPr lang="en-CA" dirty="0"/>
              <a:t>The ribbon helps you locate all </a:t>
            </a:r>
            <a:r>
              <a:rPr lang="en-CA" dirty="0" err="1"/>
              <a:t>Nvivo</a:t>
            </a:r>
            <a:r>
              <a:rPr lang="en-CA" dirty="0"/>
              <a:t> commands. </a:t>
            </a:r>
          </a:p>
          <a:p>
            <a:r>
              <a:rPr lang="en-CA" dirty="0"/>
              <a:t>Navigation Views lets you organize your materials into folders. </a:t>
            </a:r>
          </a:p>
          <a:p>
            <a:r>
              <a:rPr lang="en-CA" dirty="0"/>
              <a:t>The contents of the folders are showed in the List View. </a:t>
            </a:r>
          </a:p>
          <a:p>
            <a:r>
              <a:rPr lang="en-CA" dirty="0"/>
              <a:t>And you can work with your sources, nodes or other project items in Detail View. </a:t>
            </a:r>
          </a:p>
          <a:p>
            <a:endParaRPr lang="en-CA" dirty="0"/>
          </a:p>
          <a:p>
            <a:r>
              <a:rPr lang="en-CA" dirty="0"/>
              <a:t>Explain the main menu  is composed by: sources, nodes, classifications, collections, queries, reports, maps and folders.</a:t>
            </a:r>
          </a:p>
          <a:p>
            <a:r>
              <a:rPr lang="en-CA" dirty="0"/>
              <a:t>In order to work with the program you will open one of this folder and in the navigation view it will appear the detail of what is contained in each folder. </a:t>
            </a:r>
          </a:p>
          <a:p>
            <a:r>
              <a:rPr lang="en-CA" dirty="0"/>
              <a:t>different views: navigation, list and detail view. </a:t>
            </a:r>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18</a:t>
            </a:fld>
            <a:endParaRPr lang="en-CA"/>
          </a:p>
        </p:txBody>
      </p:sp>
    </p:spTree>
    <p:extLst>
      <p:ext uri="{BB962C8B-B14F-4D97-AF65-F5344CB8AC3E}">
        <p14:creationId xmlns:p14="http://schemas.microsoft.com/office/powerpoint/2010/main" val="1004774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200" kern="1200" dirty="0">
                <a:solidFill>
                  <a:schemeClr val="tx1"/>
                </a:solidFill>
                <a:effectLst/>
                <a:latin typeface="+mn-lt"/>
                <a:ea typeface="+mn-ea"/>
                <a:cs typeface="+mn-cs"/>
              </a:rPr>
              <a:t>Transition Slide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200" kern="1200" dirty="0">
                <a:solidFill>
                  <a:schemeClr val="tx1"/>
                </a:solidFill>
                <a:effectLst/>
                <a:latin typeface="+mn-lt"/>
                <a:ea typeface="+mn-ea"/>
                <a:cs typeface="+mn-cs"/>
              </a:rPr>
              <a:t>Sources are were you are going to storage all your research materials including documents. PDFs, datasets, audio, video, pictures, memos and framework matrices. </a:t>
            </a:r>
          </a:p>
          <a:p>
            <a:pPr marL="171450" lvl="0" indent="-171450">
              <a:buFont typeface="Arial" panose="020B0604020202020204" pitchFamily="34" charset="0"/>
              <a:buChar cha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9676D3B-A965-4406-B40B-DBF3A8BB903B}" type="slidenum">
              <a:rPr lang="en-CA" smtClean="0"/>
              <a:pPr/>
              <a:t>19</a:t>
            </a:fld>
            <a:endParaRPr lang="en-CA" dirty="0"/>
          </a:p>
        </p:txBody>
      </p:sp>
    </p:spTree>
    <p:extLst>
      <p:ext uri="{BB962C8B-B14F-4D97-AF65-F5344CB8AC3E}">
        <p14:creationId xmlns:p14="http://schemas.microsoft.com/office/powerpoint/2010/main" val="596155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Internals – This is any source that you can upload into </a:t>
            </a:r>
            <a:r>
              <a:rPr lang="en-CA" sz="1200" kern="1200" dirty="0" err="1">
                <a:solidFill>
                  <a:schemeClr val="tx1"/>
                </a:solidFill>
                <a:effectLst/>
                <a:latin typeface="+mn-lt"/>
                <a:ea typeface="+mn-ea"/>
                <a:cs typeface="+mn-cs"/>
              </a:rPr>
              <a:t>NVivo</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20</a:t>
            </a:fld>
            <a:endParaRPr lang="en-CA"/>
          </a:p>
        </p:txBody>
      </p:sp>
    </p:spTree>
    <p:extLst>
      <p:ext uri="{BB962C8B-B14F-4D97-AF65-F5344CB8AC3E}">
        <p14:creationId xmlns:p14="http://schemas.microsoft.com/office/powerpoint/2010/main" val="717332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Internals – This is any source that you can upload into </a:t>
            </a:r>
            <a:r>
              <a:rPr lang="en-CA" sz="1200" kern="1200" dirty="0" err="1">
                <a:solidFill>
                  <a:schemeClr val="tx1"/>
                </a:solidFill>
                <a:effectLst/>
                <a:latin typeface="+mn-lt"/>
                <a:ea typeface="+mn-ea"/>
                <a:cs typeface="+mn-cs"/>
              </a:rPr>
              <a:t>NVivo</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21</a:t>
            </a:fld>
            <a:endParaRPr lang="en-CA"/>
          </a:p>
        </p:txBody>
      </p:sp>
    </p:spTree>
    <p:extLst>
      <p:ext uri="{BB962C8B-B14F-4D97-AF65-F5344CB8AC3E}">
        <p14:creationId xmlns:p14="http://schemas.microsoft.com/office/powerpoint/2010/main" val="908279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Externals are ‘proxies’ for the material you cannot import into NVivo such as books, or physical artifacts.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You can create an external source (that looks like a document) and summarize the content of the item—for example, you might summarize the chapters in a book. </a:t>
            </a: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22</a:t>
            </a:fld>
            <a:endParaRPr lang="en-CA"/>
          </a:p>
        </p:txBody>
      </p:sp>
    </p:spTree>
    <p:extLst>
      <p:ext uri="{BB962C8B-B14F-4D97-AF65-F5344CB8AC3E}">
        <p14:creationId xmlns:p14="http://schemas.microsoft.com/office/powerpoint/2010/main" val="795923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200" kern="1200" dirty="0">
                <a:solidFill>
                  <a:schemeClr val="tx1"/>
                </a:solidFill>
                <a:effectLst/>
                <a:latin typeface="+mn-lt"/>
                <a:ea typeface="+mn-ea"/>
                <a:cs typeface="+mn-cs"/>
              </a:rPr>
              <a:t>Transition Slide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200" kern="1200" dirty="0">
                <a:solidFill>
                  <a:schemeClr val="tx1"/>
                </a:solidFill>
                <a:effectLst/>
                <a:latin typeface="+mn-lt"/>
                <a:ea typeface="+mn-ea"/>
                <a:cs typeface="+mn-cs"/>
              </a:rPr>
              <a:t>Notes is the place where you are going to store all your research materials including documents. PDFs, datasets, audio, video, pictures, memos and framework matrices. </a:t>
            </a:r>
          </a:p>
          <a:p>
            <a:pPr marL="171450" lvl="0" indent="-171450">
              <a:buFont typeface="Arial" panose="020B0604020202020204" pitchFamily="34" charset="0"/>
              <a:buChar cha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9676D3B-A965-4406-B40B-DBF3A8BB903B}" type="slidenum">
              <a:rPr lang="en-CA" smtClean="0"/>
              <a:pPr/>
              <a:t>23</a:t>
            </a:fld>
            <a:endParaRPr lang="en-CA" dirty="0"/>
          </a:p>
        </p:txBody>
      </p:sp>
    </p:spTree>
    <p:extLst>
      <p:ext uri="{BB962C8B-B14F-4D97-AF65-F5344CB8AC3E}">
        <p14:creationId xmlns:p14="http://schemas.microsoft.com/office/powerpoint/2010/main" val="3251103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en-CA" sz="1200" b="1" kern="1200" dirty="0">
                <a:solidFill>
                  <a:schemeClr val="tx1"/>
                </a:solidFill>
                <a:effectLst/>
                <a:latin typeface="+mn-lt"/>
                <a:ea typeface="+mn-ea"/>
                <a:cs typeface="+mn-cs"/>
              </a:rPr>
              <a:t>Memos are an integral part of the research process</a:t>
            </a:r>
            <a:r>
              <a:rPr lang="en-CA" sz="1200" kern="1200" dirty="0">
                <a:solidFill>
                  <a:schemeClr val="tx1"/>
                </a:solidFill>
                <a:effectLst/>
                <a:latin typeface="+mn-lt"/>
                <a:ea typeface="+mn-ea"/>
                <a:cs typeface="+mn-cs"/>
              </a:rPr>
              <a:t>—and can be a great starting point when you come to writing-up your project.  You can use memos to tell the story of your project—from your early ideas and assumptions to fully-fledged insights about a topic, person, or event. Use them to ‘talk to yourself’ as you make sense of your data. </a:t>
            </a:r>
            <a:endParaRPr lang="en-CA" sz="14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b="1" kern="1200" dirty="0">
                <a:solidFill>
                  <a:schemeClr val="tx1"/>
                </a:solidFill>
                <a:effectLst/>
                <a:latin typeface="+mn-lt"/>
                <a:ea typeface="+mn-ea"/>
                <a:cs typeface="+mn-cs"/>
              </a:rPr>
              <a:t>Tracking your analytical process </a:t>
            </a:r>
            <a:r>
              <a:rPr lang="en-CA" sz="1200" kern="1200" dirty="0">
                <a:solidFill>
                  <a:schemeClr val="tx1"/>
                </a:solidFill>
                <a:effectLst/>
                <a:latin typeface="+mn-lt"/>
                <a:ea typeface="+mn-ea"/>
                <a:cs typeface="+mn-cs"/>
              </a:rPr>
              <a:t>with memos can help you to increase the </a:t>
            </a:r>
            <a:r>
              <a:rPr lang="en-CA" sz="1200" b="1" kern="1200" dirty="0">
                <a:solidFill>
                  <a:schemeClr val="tx1"/>
                </a:solidFill>
                <a:effectLst/>
                <a:latin typeface="+mn-lt"/>
                <a:ea typeface="+mn-ea"/>
                <a:cs typeface="+mn-cs"/>
              </a:rPr>
              <a:t>transparency and reliability </a:t>
            </a:r>
            <a:r>
              <a:rPr lang="en-CA" sz="1200" kern="1200" dirty="0">
                <a:solidFill>
                  <a:schemeClr val="tx1"/>
                </a:solidFill>
                <a:effectLst/>
                <a:latin typeface="+mn-lt"/>
                <a:ea typeface="+mn-ea"/>
                <a:cs typeface="+mn-cs"/>
              </a:rPr>
              <a:t>of your findings. With</a:t>
            </a:r>
            <a:r>
              <a:rPr lang="en-CA" sz="800"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your process recorded in memos, you can easily demonstrate the evolution of a theory or quickly call up data that supports client questions.  Memos like documents and they can be linked to sources or nodes. </a:t>
            </a:r>
            <a:endParaRPr lang="en-CA" sz="14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24</a:t>
            </a:fld>
            <a:endParaRPr lang="en-CA"/>
          </a:p>
        </p:txBody>
      </p:sp>
    </p:spTree>
    <p:extLst>
      <p:ext uri="{BB962C8B-B14F-4D97-AF65-F5344CB8AC3E}">
        <p14:creationId xmlns:p14="http://schemas.microsoft.com/office/powerpoint/2010/main" val="4124917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https://researchcommons.library.ubc.ca/nvivo-part-1-getting-started-with-nvivo/</a:t>
            </a: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3</a:t>
            </a:fld>
            <a:endParaRPr lang="en-CA" dirty="0"/>
          </a:p>
        </p:txBody>
      </p:sp>
    </p:spTree>
    <p:extLst>
      <p:ext uri="{BB962C8B-B14F-4D97-AF65-F5344CB8AC3E}">
        <p14:creationId xmlns:p14="http://schemas.microsoft.com/office/powerpoint/2010/main" val="3588908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76D3B-A965-4406-B40B-DBF3A8BB903B}" type="slidenum">
              <a:rPr lang="en-CA" smtClean="0"/>
              <a:pPr/>
              <a:t>25</a:t>
            </a:fld>
            <a:endParaRPr lang="en-CA"/>
          </a:p>
        </p:txBody>
      </p:sp>
    </p:spTree>
    <p:extLst>
      <p:ext uri="{BB962C8B-B14F-4D97-AF65-F5344CB8AC3E}">
        <p14:creationId xmlns:p14="http://schemas.microsoft.com/office/powerpoint/2010/main" val="3674523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On the scheme</a:t>
            </a:r>
            <a:r>
              <a:rPr lang="en-CA" sz="1200" kern="1200" baseline="0" dirty="0">
                <a:solidFill>
                  <a:schemeClr val="tx1"/>
                </a:solidFill>
                <a:effectLst/>
                <a:latin typeface="+mn-lt"/>
                <a:ea typeface="+mn-ea"/>
                <a:cs typeface="+mn-cs"/>
              </a:rPr>
              <a:t> (refer to the previous slide): the source would be the 3 docs on the left, the references (~quotes) would be the boxes highlighted in red</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'Coding' your sources is a way of gathering all the references to a specific topic, theme, person or other entity.  You can code all types of sources and bring the references together in a single 'node’</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most important part of coding is ensuring that NVivo has something to read.  You can have a variety of sources: Documents, Pictures, Videos, and websites.  But the most important thing is to ensure that each source has text that can be read.  In the case of pictures you will have to add captions, videos will need to be transcribed and you will need to ensure that you have smart PDF’s or that you have added notes or annotations so that you are able to code into a node.</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way you approach coding depends on your methodology and research design but here are some ideas to get started: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Start with ‘broad-brush’ coding to organize the material into broad topic areas (you can use Text Search queries to help with this)—then explore the node for each topic and do more detailed coding. For example, gather all the content about </a:t>
            </a:r>
            <a:r>
              <a:rPr lang="en-CA" sz="1200" i="1" kern="1200" dirty="0">
                <a:solidFill>
                  <a:schemeClr val="tx1"/>
                </a:solidFill>
                <a:effectLst/>
                <a:latin typeface="+mn-lt"/>
                <a:ea typeface="+mn-ea"/>
                <a:cs typeface="+mn-cs"/>
              </a:rPr>
              <a:t>water quality </a:t>
            </a:r>
            <a:r>
              <a:rPr lang="en-CA" sz="1200" kern="1200" dirty="0">
                <a:solidFill>
                  <a:schemeClr val="tx1"/>
                </a:solidFill>
                <a:effectLst/>
                <a:latin typeface="+mn-lt"/>
                <a:ea typeface="+mn-ea"/>
                <a:cs typeface="+mn-cs"/>
              </a:rPr>
              <a:t>and then explore the node looking for interesting perceptions, contradictions or assumptions.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Or, you could get straight into detailed coding (making nodes as you need them) and then, later on, combine and group your nodes into related categories.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As you reflect on a piece of content, think about these different types of coding: </a:t>
            </a:r>
          </a:p>
          <a:p>
            <a:pPr lvl="1"/>
            <a:r>
              <a:rPr lang="en-CA" sz="1200" kern="1200" dirty="0">
                <a:solidFill>
                  <a:schemeClr val="tx1"/>
                </a:solidFill>
                <a:effectLst/>
                <a:latin typeface="+mn-lt"/>
                <a:ea typeface="+mn-ea"/>
                <a:cs typeface="+mn-cs"/>
              </a:rPr>
              <a:t>• Topic coding—What is the topic being discussed? For example, </a:t>
            </a:r>
            <a:r>
              <a:rPr lang="en-CA" sz="1200" i="1" kern="1200" dirty="0">
                <a:solidFill>
                  <a:schemeClr val="tx1"/>
                </a:solidFill>
                <a:effectLst/>
                <a:latin typeface="+mn-lt"/>
                <a:ea typeface="+mn-ea"/>
                <a:cs typeface="+mn-cs"/>
              </a:rPr>
              <a:t>water quality, real estate development, tourism </a:t>
            </a:r>
            <a:r>
              <a:rPr lang="en-CA" sz="1200" kern="1200" dirty="0">
                <a:solidFill>
                  <a:schemeClr val="tx1"/>
                </a:solidFill>
                <a:effectLst/>
                <a:latin typeface="+mn-lt"/>
                <a:ea typeface="+mn-ea"/>
                <a:cs typeface="+mn-cs"/>
              </a:rPr>
              <a:t>and so on. </a:t>
            </a:r>
          </a:p>
          <a:p>
            <a:pPr lvl="1"/>
            <a:r>
              <a:rPr lang="en-CA" sz="1200" kern="1200" dirty="0">
                <a:solidFill>
                  <a:schemeClr val="tx1"/>
                </a:solidFill>
                <a:effectLst/>
                <a:latin typeface="+mn-lt"/>
                <a:ea typeface="+mn-ea"/>
                <a:cs typeface="+mn-cs"/>
              </a:rPr>
              <a:t>• Analytical coding—What is this content really about? Why is it interesting? Consider the meaning in context and express new ideas about the data. For example, </a:t>
            </a:r>
            <a:r>
              <a:rPr lang="en-CA" sz="1200" i="1" kern="1200" dirty="0">
                <a:solidFill>
                  <a:schemeClr val="tx1"/>
                </a:solidFill>
                <a:effectLst/>
                <a:latin typeface="+mn-lt"/>
                <a:ea typeface="+mn-ea"/>
                <a:cs typeface="+mn-cs"/>
              </a:rPr>
              <a:t>ideals vs reality, tension between developers and residents. </a:t>
            </a:r>
            <a:endParaRPr lang="en-CA" sz="1200" kern="1200" dirty="0">
              <a:solidFill>
                <a:schemeClr val="tx1"/>
              </a:solidFill>
              <a:effectLst/>
              <a:latin typeface="+mn-lt"/>
              <a:ea typeface="+mn-ea"/>
              <a:cs typeface="+mn-cs"/>
            </a:endParaRPr>
          </a:p>
          <a:p>
            <a:pPr lvl="1"/>
            <a:r>
              <a:rPr lang="en-CA" sz="1200" kern="1200" dirty="0">
                <a:solidFill>
                  <a:schemeClr val="tx1"/>
                </a:solidFill>
                <a:effectLst/>
                <a:latin typeface="+mn-lt"/>
                <a:ea typeface="+mn-ea"/>
                <a:cs typeface="+mn-cs"/>
              </a:rPr>
              <a:t>• Descriptive or ‘case’ coding— Who is speaking? What place, organization or other entity is being observed?</a:t>
            </a: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26</a:t>
            </a:fld>
            <a:endParaRPr lang="en-CA"/>
          </a:p>
        </p:txBody>
      </p:sp>
    </p:spTree>
    <p:extLst>
      <p:ext uri="{BB962C8B-B14F-4D97-AF65-F5344CB8AC3E}">
        <p14:creationId xmlns:p14="http://schemas.microsoft.com/office/powerpoint/2010/main" val="248367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This is what a node looks like in NVivo.  Explain what we are looking at and what parent and child nodes are.</a:t>
            </a:r>
          </a:p>
          <a:p>
            <a:r>
              <a:rPr lang="en-CA" dirty="0"/>
              <a:t>Explain</a:t>
            </a:r>
            <a:r>
              <a:rPr lang="en-CA" baseline="0" dirty="0"/>
              <a:t> the difference between files and references – ask if the students can guess it first?</a:t>
            </a:r>
          </a:p>
          <a:p>
            <a:endParaRPr lang="en-CA" baseline="0" dirty="0"/>
          </a:p>
          <a:p>
            <a:r>
              <a:rPr lang="en-CA" baseline="0" dirty="0"/>
              <a:t>Remember to describe your codes in their properties in order to be able to reviews your coding strategies and transfer the codes more easily when working with your team. </a:t>
            </a:r>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35</a:t>
            </a:fld>
            <a:endParaRPr lang="en-CA"/>
          </a:p>
        </p:txBody>
      </p:sp>
    </p:spTree>
    <p:extLst>
      <p:ext uri="{BB962C8B-B14F-4D97-AF65-F5344CB8AC3E}">
        <p14:creationId xmlns:p14="http://schemas.microsoft.com/office/powerpoint/2010/main" val="617298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into breakout groups last time – for </a:t>
            </a:r>
          </a:p>
        </p:txBody>
      </p:sp>
      <p:sp>
        <p:nvSpPr>
          <p:cNvPr id="4" name="Slide Number Placeholder 3"/>
          <p:cNvSpPr>
            <a:spLocks noGrp="1"/>
          </p:cNvSpPr>
          <p:nvPr>
            <p:ph type="sldNum" sz="quarter" idx="5"/>
          </p:nvPr>
        </p:nvSpPr>
        <p:spPr/>
        <p:txBody>
          <a:bodyPr/>
          <a:lstStyle/>
          <a:p>
            <a:fld id="{69676D3B-A965-4406-B40B-DBF3A8BB903B}" type="slidenum">
              <a:rPr lang="en-CA" smtClean="0"/>
              <a:pPr/>
              <a:t>37</a:t>
            </a:fld>
            <a:endParaRPr lang="en-CA"/>
          </a:p>
        </p:txBody>
      </p:sp>
    </p:spTree>
    <p:extLst>
      <p:ext uri="{BB962C8B-B14F-4D97-AF65-F5344CB8AC3E}">
        <p14:creationId xmlns:p14="http://schemas.microsoft.com/office/powerpoint/2010/main" val="3311759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strike="sngStrike" kern="1200" dirty="0">
                <a:solidFill>
                  <a:schemeClr val="tx1"/>
                </a:solidFill>
                <a:effectLst/>
                <a:latin typeface="+mn-lt"/>
                <a:ea typeface="+mn-ea"/>
                <a:cs typeface="+mn-cs"/>
              </a:rPr>
              <a:t>Queries provide a flexible way to gather and explore subsets of your data. In NVivo, you can create queries to</a:t>
            </a:r>
          </a:p>
          <a:p>
            <a:pPr marL="628650" lvl="1" indent="-171450">
              <a:buFont typeface="Arial" panose="020B0604020202020204" pitchFamily="34" charset="0"/>
              <a:buChar char="•"/>
            </a:pPr>
            <a:r>
              <a:rPr lang="en-CA" sz="1200" strike="sngStrike" kern="1200" dirty="0">
                <a:solidFill>
                  <a:schemeClr val="tx1"/>
                </a:solidFill>
                <a:effectLst/>
                <a:latin typeface="+mn-lt"/>
                <a:ea typeface="+mn-ea"/>
                <a:cs typeface="+mn-cs"/>
              </a:rPr>
              <a:t>Find and analyze the words or phrases in your sources, annotations and nodes. You can find specific words or those that occur most frequently.</a:t>
            </a:r>
          </a:p>
          <a:p>
            <a:pPr marL="628650" lvl="1" indent="-171450">
              <a:buFont typeface="Arial" panose="020B0604020202020204" pitchFamily="34" charset="0"/>
              <a:buChar char="•"/>
            </a:pPr>
            <a:r>
              <a:rPr lang="en-CA" sz="1200" strike="sngStrike" kern="1200" dirty="0">
                <a:solidFill>
                  <a:schemeClr val="tx1"/>
                </a:solidFill>
                <a:effectLst/>
                <a:latin typeface="+mn-lt"/>
                <a:ea typeface="+mn-ea"/>
                <a:cs typeface="+mn-cs"/>
              </a:rPr>
              <a:t>Ask questions and find patterns based on your coding and check for coding consistency among team members</a:t>
            </a:r>
          </a:p>
          <a:p>
            <a:r>
              <a:rPr lang="en-CA" sz="1200" strike="sngStrike" kern="1200" dirty="0">
                <a:solidFill>
                  <a:schemeClr val="tx1"/>
                </a:solidFill>
                <a:effectLst/>
                <a:latin typeface="+mn-lt"/>
                <a:ea typeface="+mn-ea"/>
                <a:cs typeface="+mn-cs"/>
              </a:rPr>
              <a:t>Making the most of your queries</a:t>
            </a:r>
          </a:p>
          <a:p>
            <a:pPr marL="171450" lvl="0" indent="-171450">
              <a:buFont typeface="Arial" panose="020B0604020202020204" pitchFamily="34" charset="0"/>
              <a:buChar char="•"/>
            </a:pPr>
            <a:r>
              <a:rPr lang="en-CA" sz="1200" b="0" i="0" strike="sngStrike" kern="1200" dirty="0">
                <a:solidFill>
                  <a:schemeClr val="tx1"/>
                </a:solidFill>
                <a:effectLst/>
                <a:highlight>
                  <a:srgbClr val="FFFF00"/>
                </a:highlight>
                <a:latin typeface="+mn-lt"/>
                <a:ea typeface="+mn-ea"/>
                <a:cs typeface="+mn-cs"/>
              </a:rPr>
              <a:t>Start running queries early on in the coding process—they can help you focus on the questions you want to ask (and prompt you to code accordingly). For example, if you want to ask “</a:t>
            </a:r>
            <a:r>
              <a:rPr lang="en-CA" sz="1200" b="0" i="0" strike="sngStrike" kern="1200" dirty="0">
                <a:solidFill>
                  <a:schemeClr val="tx1"/>
                </a:solidFill>
                <a:effectLst/>
                <a:latin typeface="+mn-lt"/>
                <a:ea typeface="+mn-ea"/>
                <a:cs typeface="+mn-cs"/>
              </a:rPr>
              <a:t>How serious are the issues of water quality for local fishermen?”—make sure you code at the node for water quality and code at case nodes with the fisherman attribute. </a:t>
            </a:r>
          </a:p>
          <a:p>
            <a:pPr marL="171450" lvl="0" indent="-171450">
              <a:buFont typeface="Arial" panose="020B0604020202020204" pitchFamily="34" charset="0"/>
              <a:buChar char="•"/>
            </a:pPr>
            <a:r>
              <a:rPr lang="en-CA" sz="1200" b="0" i="0" strike="sngStrike" kern="1200" dirty="0">
                <a:solidFill>
                  <a:schemeClr val="tx1"/>
                </a:solidFill>
                <a:effectLst/>
                <a:latin typeface="+mn-lt"/>
                <a:ea typeface="+mn-ea"/>
                <a:cs typeface="+mn-cs"/>
              </a:rPr>
              <a:t>Use coding queries to build-up and test ideas. For example, you have a hunch that people’s perception of water quality is closely tied to the pace of development. Create a query to gather all material coded at water quality where it is NEAR content coded at ‘development’. </a:t>
            </a:r>
          </a:p>
          <a:p>
            <a:pPr marL="171450" lvl="0" indent="-171450">
              <a:buFont typeface="Arial" panose="020B0604020202020204" pitchFamily="34" charset="0"/>
              <a:buChar char="•"/>
            </a:pPr>
            <a:r>
              <a:rPr lang="en-CA" sz="1200" strike="sngStrike" kern="1200" dirty="0">
                <a:solidFill>
                  <a:schemeClr val="tx1"/>
                </a:solidFill>
                <a:effectLst/>
                <a:latin typeface="+mn-lt"/>
                <a:ea typeface="+mn-ea"/>
                <a:cs typeface="+mn-cs"/>
              </a:rPr>
              <a:t>Make a memo to record what you learn from a query—this can prompt you to ask further questions and facilitate deeper analysis. Link the memo to the query results. </a:t>
            </a:r>
            <a:endParaRPr lang="en-CA" strike="sngStrike"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40</a:t>
            </a:fld>
            <a:endParaRPr lang="en-CA"/>
          </a:p>
        </p:txBody>
      </p:sp>
    </p:spTree>
    <p:extLst>
      <p:ext uri="{BB962C8B-B14F-4D97-AF65-F5344CB8AC3E}">
        <p14:creationId xmlns:p14="http://schemas.microsoft.com/office/powerpoint/2010/main" val="4256323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76D3B-A965-4406-B40B-DBF3A8BB903B}" type="slidenum">
              <a:rPr lang="en-CA" smtClean="0"/>
              <a:pPr/>
              <a:t>42</a:t>
            </a:fld>
            <a:endParaRPr lang="en-CA"/>
          </a:p>
        </p:txBody>
      </p:sp>
    </p:spTree>
    <p:extLst>
      <p:ext uri="{BB962C8B-B14F-4D97-AF65-F5344CB8AC3E}">
        <p14:creationId xmlns:p14="http://schemas.microsoft.com/office/powerpoint/2010/main" val="974814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Cases: Just like thematic nodes, cases are containers to hold specific information, you use cases to represent the significant entities in your research. But unlike thematic nodes, cases allow you to integrate specific details for the information they contain, for example as a person (demographic information), location and add attributes for each particular descriptor.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For example, if you have created nodes for interview respondents and classified them as </a:t>
            </a:r>
            <a:r>
              <a:rPr lang="en-CA" sz="1200" i="1" kern="1200" dirty="0">
                <a:solidFill>
                  <a:schemeClr val="tx1"/>
                </a:solidFill>
                <a:effectLst/>
                <a:latin typeface="+mn-lt"/>
                <a:ea typeface="+mn-ea"/>
                <a:cs typeface="+mn-cs"/>
              </a:rPr>
              <a:t>Person</a:t>
            </a:r>
            <a:r>
              <a:rPr lang="en-CA" sz="1200" kern="1200" dirty="0">
                <a:solidFill>
                  <a:schemeClr val="tx1"/>
                </a:solidFill>
                <a:effectLst/>
                <a:latin typeface="+mn-lt"/>
                <a:ea typeface="+mn-ea"/>
                <a:cs typeface="+mn-cs"/>
              </a:rPr>
              <a:t>, you can double-click on the classification to quickly see the spread of your respondents.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Why code at nodes for themes and cases? Means you can answer questions with different criteria. </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44</a:t>
            </a:fld>
            <a:endParaRPr lang="en-CA"/>
          </a:p>
        </p:txBody>
      </p:sp>
    </p:spTree>
    <p:extLst>
      <p:ext uri="{BB962C8B-B14F-4D97-AF65-F5344CB8AC3E}">
        <p14:creationId xmlns:p14="http://schemas.microsoft.com/office/powerpoint/2010/main" val="3003223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classifications to record descriptive information, like demographic details, about the cases in your project. </a:t>
            </a:r>
          </a:p>
          <a:p>
            <a:endParaRPr lang="en-US" dirty="0"/>
          </a:p>
          <a:p>
            <a:r>
              <a:rPr lang="en-US" dirty="0"/>
              <a:t>IN the image, we are seeing the example of creating classifications for each of the cases that have been created for the project (based on the </a:t>
            </a:r>
            <a:r>
              <a:rPr lang="en-US" dirty="0" err="1"/>
              <a:t>intreviews</a:t>
            </a:r>
            <a:r>
              <a:rPr lang="en-US" dirty="0"/>
              <a:t>)</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You can use ‘node classifications’ to capture the demographic details of the people, places or other cases in your project. For example, if you have interviewed people in a particular community, you may want to collect information about their age, gender and occupation—and compare their responses based on these attributes.   There are only 3 predefined Node Classifications inside </a:t>
            </a:r>
            <a:r>
              <a:rPr lang="en-CA" sz="1200" kern="1200" dirty="0" err="1">
                <a:solidFill>
                  <a:schemeClr val="tx1"/>
                </a:solidFill>
                <a:effectLst/>
                <a:latin typeface="+mn-lt"/>
                <a:ea typeface="+mn-ea"/>
                <a:cs typeface="+mn-cs"/>
              </a:rPr>
              <a:t>NVivo</a:t>
            </a:r>
            <a:r>
              <a:rPr lang="en-CA" sz="1200" kern="1200" dirty="0">
                <a:solidFill>
                  <a:schemeClr val="tx1"/>
                </a:solidFill>
                <a:effectLst/>
                <a:latin typeface="+mn-lt"/>
                <a:ea typeface="+mn-ea"/>
                <a:cs typeface="+mn-cs"/>
              </a:rPr>
              <a:t> for PC. </a:t>
            </a:r>
          </a:p>
          <a:p>
            <a:endParaRPr lang="en-CA" dirty="0"/>
          </a:p>
          <a:p>
            <a:r>
              <a:rPr lang="en-CA" sz="1200" kern="1200" dirty="0">
                <a:solidFill>
                  <a:schemeClr val="tx1"/>
                </a:solidFill>
                <a:effectLst/>
                <a:latin typeface="+mn-lt"/>
                <a:ea typeface="+mn-ea"/>
                <a:cs typeface="+mn-cs"/>
              </a:rPr>
              <a:t>You can setup demographic data in </a:t>
            </a:r>
            <a:r>
              <a:rPr lang="en-CA" sz="1200" kern="1200" dirty="0" err="1">
                <a:solidFill>
                  <a:schemeClr val="tx1"/>
                </a:solidFill>
                <a:effectLst/>
                <a:latin typeface="+mn-lt"/>
                <a:ea typeface="+mn-ea"/>
                <a:cs typeface="+mn-cs"/>
              </a:rPr>
              <a:t>NVivo</a:t>
            </a:r>
            <a:r>
              <a:rPr lang="en-CA" sz="1200" kern="1200" dirty="0">
                <a:solidFill>
                  <a:schemeClr val="tx1"/>
                </a:solidFill>
                <a:effectLst/>
                <a:latin typeface="+mn-lt"/>
                <a:ea typeface="+mn-ea"/>
                <a:cs typeface="+mn-cs"/>
              </a:rPr>
              <a:t> or you can import it from a spreadsheet or text file.</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Predefined classifications come with a set of attributes—for example, </a:t>
            </a:r>
            <a:r>
              <a:rPr lang="en-CA" sz="1200" i="1" kern="1200" dirty="0">
                <a:solidFill>
                  <a:schemeClr val="tx1"/>
                </a:solidFill>
                <a:effectLst/>
                <a:latin typeface="+mn-lt"/>
                <a:ea typeface="+mn-ea"/>
                <a:cs typeface="+mn-cs"/>
              </a:rPr>
              <a:t>Person </a:t>
            </a:r>
            <a:r>
              <a:rPr lang="en-CA" sz="1200" kern="1200" dirty="0">
                <a:solidFill>
                  <a:schemeClr val="tx1"/>
                </a:solidFill>
                <a:effectLst/>
                <a:latin typeface="+mn-lt"/>
                <a:ea typeface="+mn-ea"/>
                <a:cs typeface="+mn-cs"/>
              </a:rPr>
              <a:t>has attributes for </a:t>
            </a:r>
            <a:r>
              <a:rPr lang="en-CA" sz="1200" i="1" kern="1200" dirty="0">
                <a:solidFill>
                  <a:schemeClr val="tx1"/>
                </a:solidFill>
                <a:effectLst/>
                <a:latin typeface="+mn-lt"/>
                <a:ea typeface="+mn-ea"/>
                <a:cs typeface="+mn-cs"/>
              </a:rPr>
              <a:t>age, occupation </a:t>
            </a:r>
            <a:r>
              <a:rPr lang="en-CA" sz="1200" kern="1200" dirty="0">
                <a:solidFill>
                  <a:schemeClr val="tx1"/>
                </a:solidFill>
                <a:effectLst/>
                <a:latin typeface="+mn-lt"/>
                <a:ea typeface="+mn-ea"/>
                <a:cs typeface="+mn-cs"/>
              </a:rPr>
              <a:t>and so on. Custom classifications do not have default attributes but you can add your own.</a:t>
            </a:r>
          </a:p>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46</a:t>
            </a:fld>
            <a:endParaRPr lang="en-CA"/>
          </a:p>
        </p:txBody>
      </p:sp>
    </p:spTree>
    <p:extLst>
      <p:ext uri="{BB962C8B-B14F-4D97-AF65-F5344CB8AC3E}">
        <p14:creationId xmlns:p14="http://schemas.microsoft.com/office/powerpoint/2010/main" val="3455895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EXPLAIN THAT FOR ‘PERSON’ AND ‘ORGANIZATION’ YOU GET AUTOMATIC ATTRIBUTES (TEMPLATE OF)</a:t>
            </a:r>
          </a:p>
        </p:txBody>
      </p:sp>
      <p:sp>
        <p:nvSpPr>
          <p:cNvPr id="4" name="Slide Number Placeholder 3"/>
          <p:cNvSpPr>
            <a:spLocks noGrp="1"/>
          </p:cNvSpPr>
          <p:nvPr>
            <p:ph type="sldNum" sz="quarter" idx="10"/>
          </p:nvPr>
        </p:nvSpPr>
        <p:spPr/>
        <p:txBody>
          <a:bodyPr/>
          <a:lstStyle/>
          <a:p>
            <a:fld id="{69676D3B-A965-4406-B40B-DBF3A8BB903B}" type="slidenum">
              <a:rPr lang="en-CA" smtClean="0"/>
              <a:pPr/>
              <a:t>47</a:t>
            </a:fld>
            <a:endParaRPr lang="en-CA"/>
          </a:p>
        </p:txBody>
      </p:sp>
    </p:spTree>
    <p:extLst>
      <p:ext uri="{BB962C8B-B14F-4D97-AF65-F5344CB8AC3E}">
        <p14:creationId xmlns:p14="http://schemas.microsoft.com/office/powerpoint/2010/main" val="3553649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strike="sngStrike" kern="1200" dirty="0">
                <a:solidFill>
                  <a:schemeClr val="tx1"/>
                </a:solidFill>
                <a:effectLst/>
                <a:latin typeface="+mn-lt"/>
                <a:ea typeface="+mn-ea"/>
                <a:cs typeface="+mn-cs"/>
              </a:rPr>
              <a:t>Queries provide a flexible way to gather and explore subsets of your data. In NVivo, you can create queries to</a:t>
            </a:r>
          </a:p>
          <a:p>
            <a:pPr marL="628650" lvl="1" indent="-171450">
              <a:buFont typeface="Arial" panose="020B0604020202020204" pitchFamily="34" charset="0"/>
              <a:buChar char="•"/>
            </a:pPr>
            <a:r>
              <a:rPr lang="en-CA" sz="1200" strike="sngStrike" kern="1200" dirty="0">
                <a:solidFill>
                  <a:schemeClr val="tx1"/>
                </a:solidFill>
                <a:effectLst/>
                <a:latin typeface="+mn-lt"/>
                <a:ea typeface="+mn-ea"/>
                <a:cs typeface="+mn-cs"/>
              </a:rPr>
              <a:t>Find and analyze the words or phrases in your sources, annotations and nodes. You can find specific words or those that occur most frequently.</a:t>
            </a:r>
          </a:p>
          <a:p>
            <a:pPr marL="628650" lvl="1" indent="-171450">
              <a:buFont typeface="Arial" panose="020B0604020202020204" pitchFamily="34" charset="0"/>
              <a:buChar char="•"/>
            </a:pPr>
            <a:r>
              <a:rPr lang="en-CA" sz="1200" strike="sngStrike" kern="1200" dirty="0">
                <a:solidFill>
                  <a:schemeClr val="tx1"/>
                </a:solidFill>
                <a:effectLst/>
                <a:latin typeface="+mn-lt"/>
                <a:ea typeface="+mn-ea"/>
                <a:cs typeface="+mn-cs"/>
              </a:rPr>
              <a:t>Ask questions and find patterns based on your coding and check for coding consistency among team members</a:t>
            </a:r>
          </a:p>
          <a:p>
            <a:r>
              <a:rPr lang="en-CA" sz="1200" strike="sngStrike" kern="1200" dirty="0">
                <a:solidFill>
                  <a:schemeClr val="tx1"/>
                </a:solidFill>
                <a:effectLst/>
                <a:latin typeface="+mn-lt"/>
                <a:ea typeface="+mn-ea"/>
                <a:cs typeface="+mn-cs"/>
              </a:rPr>
              <a:t>Making the most of your queries</a:t>
            </a:r>
          </a:p>
          <a:p>
            <a:pPr marL="171450" lvl="0" indent="-171450">
              <a:buFont typeface="Arial" panose="020B0604020202020204" pitchFamily="34" charset="0"/>
              <a:buChar char="•"/>
            </a:pPr>
            <a:r>
              <a:rPr lang="en-CA" sz="1200" b="0" i="0" strike="sngStrike" kern="1200" dirty="0">
                <a:solidFill>
                  <a:schemeClr val="tx1"/>
                </a:solidFill>
                <a:effectLst/>
                <a:highlight>
                  <a:srgbClr val="FFFF00"/>
                </a:highlight>
                <a:latin typeface="+mn-lt"/>
                <a:ea typeface="+mn-ea"/>
                <a:cs typeface="+mn-cs"/>
              </a:rPr>
              <a:t>Start running queries early on in the coding process—they can help you focus on the questions you want to ask (and prompt you to code accordingly). For example, if you want to ask “</a:t>
            </a:r>
            <a:r>
              <a:rPr lang="en-CA" sz="1200" b="0" i="0" strike="sngStrike" kern="1200" dirty="0">
                <a:solidFill>
                  <a:schemeClr val="tx1"/>
                </a:solidFill>
                <a:effectLst/>
                <a:latin typeface="+mn-lt"/>
                <a:ea typeface="+mn-ea"/>
                <a:cs typeface="+mn-cs"/>
              </a:rPr>
              <a:t>How serious are the issues of water quality for local fishermen?”—make sure you code at the node for water quality and code at case nodes with the fisherman attribute. </a:t>
            </a:r>
          </a:p>
          <a:p>
            <a:pPr marL="171450" lvl="0" indent="-171450">
              <a:buFont typeface="Arial" panose="020B0604020202020204" pitchFamily="34" charset="0"/>
              <a:buChar char="•"/>
            </a:pPr>
            <a:r>
              <a:rPr lang="en-CA" sz="1200" b="0" i="0" strike="sngStrike" kern="1200" dirty="0">
                <a:solidFill>
                  <a:schemeClr val="tx1"/>
                </a:solidFill>
                <a:effectLst/>
                <a:latin typeface="+mn-lt"/>
                <a:ea typeface="+mn-ea"/>
                <a:cs typeface="+mn-cs"/>
              </a:rPr>
              <a:t>Use coding queries to build-up and test ideas. For example, you have a hunch that people’s perception of water quality is closely tied to the pace of development. Create a query to gather all material coded at water quality where it is NEAR content coded at ‘development’. </a:t>
            </a:r>
          </a:p>
          <a:p>
            <a:pPr marL="171450" lvl="0" indent="-171450">
              <a:buFont typeface="Arial" panose="020B0604020202020204" pitchFamily="34" charset="0"/>
              <a:buChar char="•"/>
            </a:pPr>
            <a:r>
              <a:rPr lang="en-CA" sz="1200" strike="sngStrike" kern="1200" dirty="0">
                <a:solidFill>
                  <a:schemeClr val="tx1"/>
                </a:solidFill>
                <a:effectLst/>
                <a:latin typeface="+mn-lt"/>
                <a:ea typeface="+mn-ea"/>
                <a:cs typeface="+mn-cs"/>
              </a:rPr>
              <a:t>Make a memo to record what you learn from a query—this can prompt you to ask further questions and facilitate deeper analysis. Link the memo to the query results. </a:t>
            </a:r>
            <a:endParaRPr lang="en-CA" strike="sngStrike"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48</a:t>
            </a:fld>
            <a:endParaRPr lang="en-CA"/>
          </a:p>
        </p:txBody>
      </p:sp>
    </p:spTree>
    <p:extLst>
      <p:ext uri="{BB962C8B-B14F-4D97-AF65-F5344CB8AC3E}">
        <p14:creationId xmlns:p14="http://schemas.microsoft.com/office/powerpoint/2010/main" val="1210752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Quick poll:</a:t>
            </a:r>
          </a:p>
          <a:p>
            <a:r>
              <a:rPr lang="en-US" dirty="0"/>
              <a:t>NVivo can analyze my qualitative data for me.</a:t>
            </a:r>
          </a:p>
          <a:p>
            <a:r>
              <a:rPr lang="en-US" dirty="0"/>
              <a:t>NVivo can assist me in analyzing my data.</a:t>
            </a:r>
          </a:p>
        </p:txBody>
      </p:sp>
      <p:sp>
        <p:nvSpPr>
          <p:cNvPr id="4" name="Slide Number Placeholder 3"/>
          <p:cNvSpPr>
            <a:spLocks noGrp="1"/>
          </p:cNvSpPr>
          <p:nvPr>
            <p:ph type="sldNum" sz="quarter" idx="5"/>
          </p:nvPr>
        </p:nvSpPr>
        <p:spPr/>
        <p:txBody>
          <a:bodyPr/>
          <a:lstStyle/>
          <a:p>
            <a:fld id="{69676D3B-A965-4406-B40B-DBF3A8BB903B}" type="slidenum">
              <a:rPr lang="en-CA" smtClean="0"/>
              <a:pPr/>
              <a:t>5</a:t>
            </a:fld>
            <a:endParaRPr lang="en-CA"/>
          </a:p>
        </p:txBody>
      </p:sp>
    </p:spTree>
    <p:extLst>
      <p:ext uri="{BB962C8B-B14F-4D97-AF65-F5344CB8AC3E}">
        <p14:creationId xmlns:p14="http://schemas.microsoft.com/office/powerpoint/2010/main" val="10309034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strike="sngStrike" kern="1200" dirty="0">
                <a:solidFill>
                  <a:schemeClr val="tx1"/>
                </a:solidFill>
                <a:effectLst/>
                <a:latin typeface="+mn-lt"/>
                <a:ea typeface="+mn-ea"/>
                <a:cs typeface="+mn-cs"/>
              </a:rPr>
              <a:t>Queries provide a flexible way to gather and explore subsets of your data. In NVivo, you can create queries to</a:t>
            </a:r>
          </a:p>
          <a:p>
            <a:pPr marL="628650" lvl="1" indent="-171450">
              <a:buFont typeface="Arial" panose="020B0604020202020204" pitchFamily="34" charset="0"/>
              <a:buChar char="•"/>
            </a:pPr>
            <a:r>
              <a:rPr lang="en-CA" sz="1200" strike="sngStrike" kern="1200" dirty="0">
                <a:solidFill>
                  <a:schemeClr val="tx1"/>
                </a:solidFill>
                <a:effectLst/>
                <a:latin typeface="+mn-lt"/>
                <a:ea typeface="+mn-ea"/>
                <a:cs typeface="+mn-cs"/>
              </a:rPr>
              <a:t>Find and analyze the words or phrases in your sources, annotations and nodes. You can find specific words or those that occur most frequently.</a:t>
            </a:r>
          </a:p>
          <a:p>
            <a:pPr marL="628650" lvl="1" indent="-171450">
              <a:buFont typeface="Arial" panose="020B0604020202020204" pitchFamily="34" charset="0"/>
              <a:buChar char="•"/>
            </a:pPr>
            <a:r>
              <a:rPr lang="en-CA" sz="1200" strike="sngStrike" kern="1200" dirty="0">
                <a:solidFill>
                  <a:schemeClr val="tx1"/>
                </a:solidFill>
                <a:effectLst/>
                <a:latin typeface="+mn-lt"/>
                <a:ea typeface="+mn-ea"/>
                <a:cs typeface="+mn-cs"/>
              </a:rPr>
              <a:t>Ask questions and find patterns based on your coding and check for coding consistency among team members</a:t>
            </a:r>
          </a:p>
          <a:p>
            <a:r>
              <a:rPr lang="en-CA" sz="1200" strike="sngStrike" kern="1200" dirty="0">
                <a:solidFill>
                  <a:schemeClr val="tx1"/>
                </a:solidFill>
                <a:effectLst/>
                <a:latin typeface="+mn-lt"/>
                <a:ea typeface="+mn-ea"/>
                <a:cs typeface="+mn-cs"/>
              </a:rPr>
              <a:t>Making the most of your queries</a:t>
            </a:r>
          </a:p>
          <a:p>
            <a:pPr marL="171450" lvl="0" indent="-171450">
              <a:buFont typeface="Arial" panose="020B0604020202020204" pitchFamily="34" charset="0"/>
              <a:buChar char="•"/>
            </a:pPr>
            <a:r>
              <a:rPr lang="en-CA" sz="1200" b="0" i="0" strike="sngStrike" kern="1200" dirty="0">
                <a:solidFill>
                  <a:schemeClr val="tx1"/>
                </a:solidFill>
                <a:effectLst/>
                <a:highlight>
                  <a:srgbClr val="FFFF00"/>
                </a:highlight>
                <a:latin typeface="+mn-lt"/>
                <a:ea typeface="+mn-ea"/>
                <a:cs typeface="+mn-cs"/>
              </a:rPr>
              <a:t>Start running queries early on in the coding process—they can help you focus on the questions you want to ask (and prompt you to code accordingly). For example, if you want to ask “</a:t>
            </a:r>
            <a:r>
              <a:rPr lang="en-CA" sz="1200" b="0" i="0" strike="sngStrike" kern="1200" dirty="0">
                <a:solidFill>
                  <a:schemeClr val="tx1"/>
                </a:solidFill>
                <a:effectLst/>
                <a:latin typeface="+mn-lt"/>
                <a:ea typeface="+mn-ea"/>
                <a:cs typeface="+mn-cs"/>
              </a:rPr>
              <a:t>How serious are the issues of water quality for local fishermen?”—make sure you code at the node for water quality and code at case nodes with the fisherman attribute. </a:t>
            </a:r>
          </a:p>
          <a:p>
            <a:pPr marL="171450" lvl="0" indent="-171450">
              <a:buFont typeface="Arial" panose="020B0604020202020204" pitchFamily="34" charset="0"/>
              <a:buChar char="•"/>
            </a:pPr>
            <a:r>
              <a:rPr lang="en-CA" sz="1200" b="0" i="0" strike="sngStrike" kern="1200" dirty="0">
                <a:solidFill>
                  <a:schemeClr val="tx1"/>
                </a:solidFill>
                <a:effectLst/>
                <a:latin typeface="+mn-lt"/>
                <a:ea typeface="+mn-ea"/>
                <a:cs typeface="+mn-cs"/>
              </a:rPr>
              <a:t>Use coding queries to build-up and test ideas. For example, you have a hunch that people’s perception of water quality is closely tied to the pace of development. Create a query to gather all material coded at water quality where it is NEAR content coded at ‘development’. </a:t>
            </a:r>
          </a:p>
          <a:p>
            <a:pPr marL="171450" lvl="0" indent="-171450">
              <a:buFont typeface="Arial" panose="020B0604020202020204" pitchFamily="34" charset="0"/>
              <a:buChar char="•"/>
            </a:pPr>
            <a:r>
              <a:rPr lang="en-CA" sz="1200" strike="sngStrike" kern="1200" dirty="0">
                <a:solidFill>
                  <a:schemeClr val="tx1"/>
                </a:solidFill>
                <a:effectLst/>
                <a:latin typeface="+mn-lt"/>
                <a:ea typeface="+mn-ea"/>
                <a:cs typeface="+mn-cs"/>
              </a:rPr>
              <a:t>Make a memo to record what you learn from a query—this can prompt you to ask further questions and facilitate deeper analysis. Link the memo to the query results. </a:t>
            </a:r>
            <a:endParaRPr lang="en-CA" strike="sngStrike"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49</a:t>
            </a:fld>
            <a:endParaRPr lang="en-CA"/>
          </a:p>
        </p:txBody>
      </p:sp>
    </p:spTree>
    <p:extLst>
      <p:ext uri="{BB962C8B-B14F-4D97-AF65-F5344CB8AC3E}">
        <p14:creationId xmlns:p14="http://schemas.microsoft.com/office/powerpoint/2010/main" val="2489907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strike="sngStrike" kern="1200" dirty="0">
                <a:solidFill>
                  <a:schemeClr val="tx1"/>
                </a:solidFill>
                <a:effectLst/>
                <a:latin typeface="+mn-lt"/>
                <a:ea typeface="+mn-ea"/>
                <a:cs typeface="+mn-cs"/>
              </a:rPr>
              <a:t>Queries provide a flexible way to gather and explore subsets of your data. In NVivo, you can create queries to</a:t>
            </a:r>
          </a:p>
          <a:p>
            <a:pPr marL="628650" lvl="1" indent="-171450">
              <a:buFont typeface="Arial" panose="020B0604020202020204" pitchFamily="34" charset="0"/>
              <a:buChar char="•"/>
            </a:pPr>
            <a:r>
              <a:rPr lang="en-CA" sz="1200" strike="sngStrike" kern="1200" dirty="0">
                <a:solidFill>
                  <a:schemeClr val="tx1"/>
                </a:solidFill>
                <a:effectLst/>
                <a:latin typeface="+mn-lt"/>
                <a:ea typeface="+mn-ea"/>
                <a:cs typeface="+mn-cs"/>
              </a:rPr>
              <a:t>Find and analyze the words or phrases in your sources, annotations and nodes. You can find specific words or those that occur most frequently.</a:t>
            </a:r>
          </a:p>
          <a:p>
            <a:pPr marL="628650" lvl="1" indent="-171450">
              <a:buFont typeface="Arial" panose="020B0604020202020204" pitchFamily="34" charset="0"/>
              <a:buChar char="•"/>
            </a:pPr>
            <a:r>
              <a:rPr lang="en-CA" sz="1200" strike="sngStrike" kern="1200" dirty="0">
                <a:solidFill>
                  <a:schemeClr val="tx1"/>
                </a:solidFill>
                <a:effectLst/>
                <a:latin typeface="+mn-lt"/>
                <a:ea typeface="+mn-ea"/>
                <a:cs typeface="+mn-cs"/>
              </a:rPr>
              <a:t>Ask questions and find patterns based on your coding and check for coding consistency among team members</a:t>
            </a:r>
          </a:p>
          <a:p>
            <a:r>
              <a:rPr lang="en-CA" sz="1200" strike="sngStrike" kern="1200" dirty="0">
                <a:solidFill>
                  <a:schemeClr val="tx1"/>
                </a:solidFill>
                <a:effectLst/>
                <a:latin typeface="+mn-lt"/>
                <a:ea typeface="+mn-ea"/>
                <a:cs typeface="+mn-cs"/>
              </a:rPr>
              <a:t>Making the most of your queries</a:t>
            </a:r>
          </a:p>
          <a:p>
            <a:pPr marL="171450" lvl="0" indent="-171450">
              <a:buFont typeface="Arial" panose="020B0604020202020204" pitchFamily="34" charset="0"/>
              <a:buChar char="•"/>
            </a:pPr>
            <a:r>
              <a:rPr lang="en-CA" sz="1200" b="0" i="0" strike="sngStrike" kern="1200" dirty="0">
                <a:solidFill>
                  <a:schemeClr val="tx1"/>
                </a:solidFill>
                <a:effectLst/>
                <a:highlight>
                  <a:srgbClr val="FFFF00"/>
                </a:highlight>
                <a:latin typeface="+mn-lt"/>
                <a:ea typeface="+mn-ea"/>
                <a:cs typeface="+mn-cs"/>
              </a:rPr>
              <a:t>Start running queries early on in the coding process—they can help you focus on the questions you want to ask (and prompt you to code accordingly). For example, if you want to ask “</a:t>
            </a:r>
            <a:r>
              <a:rPr lang="en-CA" sz="1200" b="0" i="0" strike="sngStrike" kern="1200" dirty="0">
                <a:solidFill>
                  <a:schemeClr val="tx1"/>
                </a:solidFill>
                <a:effectLst/>
                <a:latin typeface="+mn-lt"/>
                <a:ea typeface="+mn-ea"/>
                <a:cs typeface="+mn-cs"/>
              </a:rPr>
              <a:t>How serious are the issues of water quality for local fishermen?”—make sure you code at the node for water quality and code at case nodes with the fisherman attribute. </a:t>
            </a:r>
          </a:p>
          <a:p>
            <a:pPr marL="171450" lvl="0" indent="-171450">
              <a:buFont typeface="Arial" panose="020B0604020202020204" pitchFamily="34" charset="0"/>
              <a:buChar char="•"/>
            </a:pPr>
            <a:r>
              <a:rPr lang="en-CA" sz="1200" b="0" i="0" strike="sngStrike" kern="1200" dirty="0">
                <a:solidFill>
                  <a:schemeClr val="tx1"/>
                </a:solidFill>
                <a:effectLst/>
                <a:latin typeface="+mn-lt"/>
                <a:ea typeface="+mn-ea"/>
                <a:cs typeface="+mn-cs"/>
              </a:rPr>
              <a:t>Use coding queries to build-up and test ideas. For example, you have a hunch that people’s perception of water quality is closely tied to the pace of development. Create a query to gather all material coded at water quality where it is NEAR content coded at ‘development’. </a:t>
            </a:r>
          </a:p>
          <a:p>
            <a:pPr marL="171450" lvl="0" indent="-171450">
              <a:buFont typeface="Arial" panose="020B0604020202020204" pitchFamily="34" charset="0"/>
              <a:buChar char="•"/>
            </a:pPr>
            <a:r>
              <a:rPr lang="en-CA" sz="1200" strike="sngStrike" kern="1200" dirty="0">
                <a:solidFill>
                  <a:schemeClr val="tx1"/>
                </a:solidFill>
                <a:effectLst/>
                <a:latin typeface="+mn-lt"/>
                <a:ea typeface="+mn-ea"/>
                <a:cs typeface="+mn-cs"/>
              </a:rPr>
              <a:t>Make a memo to record what you learn from a query—this can prompt you to ask further questions and facilitate deeper analysis. Link the memo to the query results. </a:t>
            </a:r>
            <a:endParaRPr lang="en-CA" strike="sngStrike"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50</a:t>
            </a:fld>
            <a:endParaRPr lang="en-CA"/>
          </a:p>
        </p:txBody>
      </p:sp>
    </p:spTree>
    <p:extLst>
      <p:ext uri="{BB962C8B-B14F-4D97-AF65-F5344CB8AC3E}">
        <p14:creationId xmlns:p14="http://schemas.microsoft.com/office/powerpoint/2010/main" val="2157953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lvl="1" indent="-514350" algn="just">
              <a:lnSpc>
                <a:spcPct val="170000"/>
              </a:lnSpc>
              <a:spcBef>
                <a:spcPts val="0"/>
              </a:spcBef>
              <a:spcAft>
                <a:spcPts val="0"/>
              </a:spcAft>
              <a:buFont typeface="Wingdings" panose="05000000000000000000" pitchFamily="2" charset="2"/>
              <a:buChar char="ü"/>
            </a:pPr>
            <a:r>
              <a:rPr lang="en-US" sz="1200" b="1" dirty="0"/>
              <a:t>For example, if most of a file has not been coded at the node by either user</a:t>
            </a:r>
            <a:r>
              <a:rPr lang="en-US" sz="1200" dirty="0"/>
              <a:t>, but each user has coded completely different small sections of the file at the node, then the percentage agreement between the users will be high. But since this situation would be highly likely to occur by chance (i.e. if the two users had each coded a small section at random), the Kappa coefficient is low.</a:t>
            </a:r>
          </a:p>
          <a:p>
            <a:pPr marL="571500" lvl="1" indent="-514350" algn="just">
              <a:lnSpc>
                <a:spcPct val="170000"/>
              </a:lnSpc>
              <a:spcBef>
                <a:spcPts val="0"/>
              </a:spcBef>
              <a:spcAft>
                <a:spcPts val="0"/>
              </a:spcAft>
              <a:buFont typeface="Wingdings" panose="05000000000000000000" pitchFamily="2" charset="2"/>
              <a:buChar char="ü"/>
            </a:pPr>
            <a:r>
              <a:rPr lang="en-US" sz="1200" dirty="0"/>
              <a:t>Conversely, if most of a file has not been coded at the node by either user, but each user has coded almost the same sections of the file at the node, then the percentage agreement between the users will again be high. But this situation would be highly unlikely to occur by chance, so the Kappa coefficient is also high.</a:t>
            </a:r>
          </a:p>
        </p:txBody>
      </p:sp>
      <p:sp>
        <p:nvSpPr>
          <p:cNvPr id="4" name="Slide Number Placeholder 3"/>
          <p:cNvSpPr>
            <a:spLocks noGrp="1"/>
          </p:cNvSpPr>
          <p:nvPr>
            <p:ph type="sldNum" sz="quarter" idx="10"/>
          </p:nvPr>
        </p:nvSpPr>
        <p:spPr/>
        <p:txBody>
          <a:bodyPr/>
          <a:lstStyle/>
          <a:p>
            <a:fld id="{69676D3B-A965-4406-B40B-DBF3A8BB903B}" type="slidenum">
              <a:rPr lang="en-CA" smtClean="0"/>
              <a:pPr/>
              <a:t>51</a:t>
            </a:fld>
            <a:endParaRPr lang="en-CA"/>
          </a:p>
        </p:txBody>
      </p:sp>
    </p:spTree>
    <p:extLst>
      <p:ext uri="{BB962C8B-B14F-4D97-AF65-F5344CB8AC3E}">
        <p14:creationId xmlns:p14="http://schemas.microsoft.com/office/powerpoint/2010/main" val="2472168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lvl="1" indent="-514350" algn="just">
              <a:lnSpc>
                <a:spcPct val="170000"/>
              </a:lnSpc>
              <a:spcBef>
                <a:spcPts val="0"/>
              </a:spcBef>
              <a:spcAft>
                <a:spcPts val="0"/>
              </a:spcAft>
              <a:buFont typeface="Wingdings" panose="05000000000000000000" pitchFamily="2" charset="2"/>
              <a:buChar char="ü"/>
            </a:pPr>
            <a:r>
              <a:rPr lang="en-US" sz="1200" b="1" dirty="0"/>
              <a:t>For example, if most of a file has not been coded at the node by either user</a:t>
            </a:r>
            <a:r>
              <a:rPr lang="en-US" sz="1200" dirty="0"/>
              <a:t>, but each user has coded completely different small sections of the file at the node, then the percentage agreement between the users will be high. But since this situation would be highly likely to occur by chance (i.e. if the two users had each coded a small section at random), the Kappa coefficient is low.</a:t>
            </a:r>
          </a:p>
          <a:p>
            <a:pPr marL="571500" lvl="1" indent="-514350" algn="just">
              <a:lnSpc>
                <a:spcPct val="170000"/>
              </a:lnSpc>
              <a:spcBef>
                <a:spcPts val="0"/>
              </a:spcBef>
              <a:spcAft>
                <a:spcPts val="0"/>
              </a:spcAft>
              <a:buFont typeface="Wingdings" panose="05000000000000000000" pitchFamily="2" charset="2"/>
              <a:buChar char="ü"/>
            </a:pPr>
            <a:r>
              <a:rPr lang="en-US" sz="1200" dirty="0"/>
              <a:t>Conversely, if most of a file has not been coded at the node by either user, but each user has coded almost the same sections of the file at the node, then the percentage agreement between the users will again be high. But this situation would be highly unlikely to occur by chance, so the Kappa coefficient is also high.</a:t>
            </a:r>
          </a:p>
        </p:txBody>
      </p:sp>
      <p:sp>
        <p:nvSpPr>
          <p:cNvPr id="4" name="Slide Number Placeholder 3"/>
          <p:cNvSpPr>
            <a:spLocks noGrp="1"/>
          </p:cNvSpPr>
          <p:nvPr>
            <p:ph type="sldNum" sz="quarter" idx="10"/>
          </p:nvPr>
        </p:nvSpPr>
        <p:spPr/>
        <p:txBody>
          <a:bodyPr/>
          <a:lstStyle/>
          <a:p>
            <a:fld id="{69676D3B-A965-4406-B40B-DBF3A8BB903B}" type="slidenum">
              <a:rPr lang="en-CA" smtClean="0"/>
              <a:pPr/>
              <a:t>52</a:t>
            </a:fld>
            <a:endParaRPr lang="en-CA"/>
          </a:p>
        </p:txBody>
      </p:sp>
    </p:spTree>
    <p:extLst>
      <p:ext uri="{BB962C8B-B14F-4D97-AF65-F5344CB8AC3E}">
        <p14:creationId xmlns:p14="http://schemas.microsoft.com/office/powerpoint/2010/main" val="230561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lvl="1" indent="-514350" algn="just">
              <a:lnSpc>
                <a:spcPct val="170000"/>
              </a:lnSpc>
              <a:spcBef>
                <a:spcPts val="0"/>
              </a:spcBef>
              <a:spcAft>
                <a:spcPts val="0"/>
              </a:spcAft>
              <a:buFont typeface="Wingdings" panose="05000000000000000000" pitchFamily="2" charset="2"/>
              <a:buChar char="ü"/>
            </a:pPr>
            <a:r>
              <a:rPr lang="en-US" sz="1200" b="1" dirty="0"/>
              <a:t>For example, if most of a file has not been coded at the node by either user</a:t>
            </a:r>
            <a:r>
              <a:rPr lang="en-US" sz="1200" dirty="0"/>
              <a:t>, but each user has coded completely different small sections of the file at the node, then the percentage agreement between the users will be high. But since this situation would be highly likely to occur by chance (i.e. if the two users had each coded a small section at random), the Kappa coefficient is low.</a:t>
            </a:r>
          </a:p>
          <a:p>
            <a:pPr marL="571500" lvl="1" indent="-514350" algn="just">
              <a:lnSpc>
                <a:spcPct val="170000"/>
              </a:lnSpc>
              <a:spcBef>
                <a:spcPts val="0"/>
              </a:spcBef>
              <a:spcAft>
                <a:spcPts val="0"/>
              </a:spcAft>
              <a:buFont typeface="Wingdings" panose="05000000000000000000" pitchFamily="2" charset="2"/>
              <a:buChar char="ü"/>
            </a:pPr>
            <a:r>
              <a:rPr lang="en-US" sz="1200" dirty="0"/>
              <a:t>Conversely, if most of a file has not been coded at the node by either user, but each user has coded almost the same sections of the file at the node, then the percentage agreement between the users will again be high. But this situation would be highly unlikely to occur by chance, so the Kappa coefficient is also high.</a:t>
            </a:r>
          </a:p>
        </p:txBody>
      </p:sp>
      <p:sp>
        <p:nvSpPr>
          <p:cNvPr id="4" name="Slide Number Placeholder 3"/>
          <p:cNvSpPr>
            <a:spLocks noGrp="1"/>
          </p:cNvSpPr>
          <p:nvPr>
            <p:ph type="sldNum" sz="quarter" idx="10"/>
          </p:nvPr>
        </p:nvSpPr>
        <p:spPr/>
        <p:txBody>
          <a:bodyPr/>
          <a:lstStyle/>
          <a:p>
            <a:fld id="{69676D3B-A965-4406-B40B-DBF3A8BB903B}" type="slidenum">
              <a:rPr lang="en-CA" smtClean="0"/>
              <a:pPr/>
              <a:t>53</a:t>
            </a:fld>
            <a:endParaRPr lang="en-CA"/>
          </a:p>
        </p:txBody>
      </p:sp>
    </p:spTree>
    <p:extLst>
      <p:ext uri="{BB962C8B-B14F-4D97-AF65-F5344CB8AC3E}">
        <p14:creationId xmlns:p14="http://schemas.microsoft.com/office/powerpoint/2010/main" val="3072972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76D3B-A965-4406-B40B-DBF3A8BB903B}" type="slidenum">
              <a:rPr lang="en-CA" smtClean="0"/>
              <a:pPr/>
              <a:t>54</a:t>
            </a:fld>
            <a:endParaRPr lang="en-CA"/>
          </a:p>
        </p:txBody>
      </p:sp>
    </p:spTree>
    <p:extLst>
      <p:ext uri="{BB962C8B-B14F-4D97-AF65-F5344CB8AC3E}">
        <p14:creationId xmlns:p14="http://schemas.microsoft.com/office/powerpoint/2010/main" val="4134886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59</a:t>
            </a:fld>
            <a:endParaRPr lang="en-CA"/>
          </a:p>
        </p:txBody>
      </p:sp>
    </p:spTree>
    <p:extLst>
      <p:ext uri="{BB962C8B-B14F-4D97-AF65-F5344CB8AC3E}">
        <p14:creationId xmlns:p14="http://schemas.microsoft.com/office/powerpoint/2010/main" val="3311476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(Transition Slide Agenda for the up coming slides.)</a:t>
            </a: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61</a:t>
            </a:fld>
            <a:endParaRPr lang="en-CA"/>
          </a:p>
        </p:txBody>
      </p:sp>
    </p:spTree>
    <p:extLst>
      <p:ext uri="{BB962C8B-B14F-4D97-AF65-F5344CB8AC3E}">
        <p14:creationId xmlns:p14="http://schemas.microsoft.com/office/powerpoint/2010/main" val="17526540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76D3B-A965-4406-B40B-DBF3A8BB903B}" type="slidenum">
              <a:rPr lang="en-CA" smtClean="0"/>
              <a:pPr/>
              <a:t>66</a:t>
            </a:fld>
            <a:endParaRPr lang="en-CA"/>
          </a:p>
        </p:txBody>
      </p:sp>
    </p:spTree>
    <p:extLst>
      <p:ext uri="{BB962C8B-B14F-4D97-AF65-F5344CB8AC3E}">
        <p14:creationId xmlns:p14="http://schemas.microsoft.com/office/powerpoint/2010/main" val="23296736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14</a:t>
            </a:r>
            <a:r>
              <a:rPr lang="en-US" dirty="0"/>
              <a:t> species described</a:t>
            </a:r>
          </a:p>
          <a:p>
            <a:endParaRPr lang="en-US" dirty="0"/>
          </a:p>
          <a:p>
            <a:r>
              <a:rPr lang="en-CA" sz="1200" kern="1200" dirty="0">
                <a:solidFill>
                  <a:schemeClr val="tx1"/>
                </a:solidFill>
                <a:effectLst/>
                <a:latin typeface="+mn-lt"/>
                <a:ea typeface="+mn-ea"/>
                <a:cs typeface="+mn-cs"/>
              </a:rPr>
              <a:t>Word frequency queries list the most frequently occurring words in your sources and visualize the results in a word cloud, tree map or cluster analysis diagram: </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Display results in a word cloud, double-click a word to gather all occurrences</a:t>
            </a:r>
          </a:p>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67</a:t>
            </a:fld>
            <a:endParaRPr lang="en-CA"/>
          </a:p>
        </p:txBody>
      </p:sp>
    </p:spTree>
    <p:extLst>
      <p:ext uri="{BB962C8B-B14F-4D97-AF65-F5344CB8AC3E}">
        <p14:creationId xmlns:p14="http://schemas.microsoft.com/office/powerpoint/2010/main" val="3631093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CA" sz="1200" kern="1200" dirty="0">
                <a:solidFill>
                  <a:schemeClr val="tx1"/>
                </a:solidFill>
                <a:effectLst/>
                <a:latin typeface="+mn-lt"/>
                <a:ea typeface="+mn-ea"/>
                <a:cs typeface="+mn-cs"/>
              </a:rPr>
              <a:t>CAQDAS, Computer Assisted Qualitative Data Analysis Software is a term that refers to the wide range of software now available that supports a variety of analytic styles in qualitative work. Most of these programs have been under development for many years.</a:t>
            </a:r>
          </a:p>
          <a:p>
            <a:endParaRPr lang="en-CA" dirty="0"/>
          </a:p>
          <a:p>
            <a:r>
              <a:rPr lang="en-CA" sz="1200" b="1" kern="1200" dirty="0">
                <a:solidFill>
                  <a:schemeClr val="tx1"/>
                </a:solidFill>
                <a:effectLst/>
                <a:latin typeface="+mn-lt"/>
                <a:ea typeface="+mn-ea"/>
                <a:cs typeface="+mn-cs"/>
              </a:rPr>
              <a:t>CAQDAS software does…</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Structure work - Enables access to all parts of your project immediately,</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'Closeness to data' interactivity - Instant access to source data files (</a:t>
            </a:r>
            <a:r>
              <a:rPr lang="en-CA" sz="1200" kern="1200" dirty="0" err="1">
                <a:solidFill>
                  <a:schemeClr val="tx1"/>
                </a:solidFill>
                <a:effectLst/>
                <a:latin typeface="+mn-lt"/>
                <a:ea typeface="+mn-ea"/>
                <a:cs typeface="+mn-cs"/>
              </a:rPr>
              <a:t>e.g</a:t>
            </a:r>
            <a:r>
              <a:rPr lang="en-CA" sz="1200" kern="1200" dirty="0">
                <a:solidFill>
                  <a:schemeClr val="tx1"/>
                </a:solidFill>
                <a:effectLst/>
                <a:latin typeface="+mn-lt"/>
                <a:ea typeface="+mn-ea"/>
                <a:cs typeface="+mn-cs"/>
              </a:rPr>
              <a:t> transcripts),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Explore data - Tools to search text for one word or a phrase,</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Code and Retrieve Functionality - create codes and retrieve the coded sections of text,</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Project Management and Data Organisation - Manage project and organise data,</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Search and analyze</a:t>
            </a:r>
            <a:r>
              <a:rPr lang="en-CA" sz="1200" kern="1200" baseline="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the database - Search for relationships between codes,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Writing tools - Memos, comments and annotations,</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Output - Reports to view a hard copy or export to another package.</a:t>
            </a:r>
          </a:p>
          <a:p>
            <a:pPr marL="0" lvl="0" indent="0">
              <a:buFont typeface="Arial" panose="020B0604020202020204" pitchFamily="34" charset="0"/>
              <a:buNone/>
            </a:pPr>
            <a:endParaRPr lang="en-CA" sz="1200" kern="1200" dirty="0">
              <a:solidFill>
                <a:schemeClr val="tx1"/>
              </a:solidFill>
              <a:effectLst/>
              <a:latin typeface="+mn-lt"/>
              <a:ea typeface="+mn-ea"/>
              <a:cs typeface="+mn-cs"/>
            </a:endParaRPr>
          </a:p>
          <a:p>
            <a:r>
              <a:rPr lang="en-CA" sz="1200" b="1" kern="1200" dirty="0">
                <a:solidFill>
                  <a:schemeClr val="tx1"/>
                </a:solidFill>
                <a:effectLst/>
                <a:latin typeface="+mn-lt"/>
                <a:ea typeface="+mn-ea"/>
                <a:cs typeface="+mn-cs"/>
              </a:rPr>
              <a:t> The software does not..</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Do the analytical thinking for you (though it can do things that help you do that thinking),</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Do the coding for you. In general, you need to decide what can be coded in what way. Some software supports automatic coding the results of text searches, but it is still important to check what has been automatically coded. One program, </a:t>
            </a:r>
            <a:r>
              <a:rPr lang="en-CA" sz="1200" kern="1200" dirty="0" err="1">
                <a:solidFill>
                  <a:schemeClr val="tx1"/>
                </a:solidFill>
                <a:effectLst/>
                <a:latin typeface="+mn-lt"/>
                <a:ea typeface="+mn-ea"/>
                <a:cs typeface="+mn-cs"/>
              </a:rPr>
              <a:t>Qualrus</a:t>
            </a:r>
            <a:r>
              <a:rPr lang="en-CA" sz="1200" kern="1200" dirty="0">
                <a:solidFill>
                  <a:schemeClr val="tx1"/>
                </a:solidFill>
                <a:effectLst/>
                <a:latin typeface="+mn-lt"/>
                <a:ea typeface="+mn-ea"/>
                <a:cs typeface="+mn-cs"/>
              </a:rPr>
              <a:t>, after you have coded a passage, makes suggestions about how else you might code it. The same warning applies here. It is up to you to decide if what is suggested by the program makes sense.</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Reduce bias, improve reliability or, on its own, improve the quality of your analysis (though it does have functions that can be used to help improve the quality of analysis),</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Tell you how to analyse your data. (No-one thinks a word-processor can write a report for them.)</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Does not calculate statistics, though some programs will produce simple counts and percentages</a:t>
            </a: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6</a:t>
            </a:fld>
            <a:endParaRPr lang="en-CA"/>
          </a:p>
        </p:txBody>
      </p:sp>
    </p:spTree>
    <p:extLst>
      <p:ext uri="{BB962C8B-B14F-4D97-AF65-F5344CB8AC3E}">
        <p14:creationId xmlns:p14="http://schemas.microsoft.com/office/powerpoint/2010/main" val="2084312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You can use other visualization techniques to get a different perspective on what is happening in your data—for example: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Use a tree map to compare nodes by the number of references they contain: See patterns of coding in your project, or compare sources or nodes based on their attribute values</a:t>
            </a:r>
          </a:p>
          <a:p>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68</a:t>
            </a:fld>
            <a:endParaRPr lang="en-CA"/>
          </a:p>
        </p:txBody>
      </p:sp>
    </p:spTree>
    <p:extLst>
      <p:ext uri="{BB962C8B-B14F-4D97-AF65-F5344CB8AC3E}">
        <p14:creationId xmlns:p14="http://schemas.microsoft.com/office/powerpoint/2010/main" val="1807277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Use cluster analysis to group sources or nodes that share similar words, attribute values, or coding: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As you work with sources, nodes or query results you can choose to visualize the data. For example, you can display a cluster analysis diagram for a social media dataset or display a tag cloud for the results of a Word Frequency query. </a:t>
            </a:r>
          </a:p>
          <a:p>
            <a:endParaRPr lang="en-CA" sz="1200" kern="1200" dirty="0">
              <a:solidFill>
                <a:schemeClr val="tx1"/>
              </a:solidFill>
              <a:latin typeface="+mn-lt"/>
              <a:ea typeface="+mn-ea"/>
              <a:cs typeface="+mn-cs"/>
            </a:endParaRPr>
          </a:p>
          <a:p>
            <a:r>
              <a:rPr lang="en-CA" sz="1200" kern="1200" dirty="0">
                <a:solidFill>
                  <a:schemeClr val="tx1"/>
                </a:solidFill>
                <a:latin typeface="+mn-lt"/>
                <a:ea typeface="+mn-ea"/>
                <a:cs typeface="+mn-cs"/>
              </a:rPr>
              <a:t>A horizontal branching diagram where similar items are clustered together on the same branch and different items are further apart.</a:t>
            </a:r>
          </a:p>
          <a:p>
            <a:endParaRPr lang="en-CA" sz="1200" kern="1200" dirty="0">
              <a:solidFill>
                <a:schemeClr val="tx1"/>
              </a:solidFill>
              <a:latin typeface="+mn-lt"/>
              <a:ea typeface="+mn-ea"/>
              <a:cs typeface="+mn-cs"/>
            </a:endParaRPr>
          </a:p>
          <a:p>
            <a:r>
              <a:rPr lang="en-CA" sz="1200" kern="1200" dirty="0" err="1">
                <a:solidFill>
                  <a:schemeClr val="tx1"/>
                </a:solidFill>
                <a:latin typeface="+mn-lt"/>
                <a:ea typeface="+mn-ea"/>
                <a:cs typeface="+mn-cs"/>
              </a:rPr>
              <a:t>Dendrograms</a:t>
            </a:r>
            <a:r>
              <a:rPr lang="en-CA" sz="1200" kern="1200" dirty="0">
                <a:solidFill>
                  <a:schemeClr val="tx1"/>
                </a:solidFill>
                <a:latin typeface="+mn-lt"/>
                <a:ea typeface="+mn-ea"/>
                <a:cs typeface="+mn-cs"/>
              </a:rPr>
              <a:t> can be useful for comparing pairs of items.	</a:t>
            </a:r>
          </a:p>
          <a:p>
            <a:endParaRPr lang="en-CA" dirty="0"/>
          </a:p>
          <a:p>
            <a:endParaRPr lang="en-CA" dirty="0"/>
          </a:p>
          <a:p>
            <a:r>
              <a:rPr lang="en-CA" dirty="0"/>
              <a:t>Cluster analysis allows you to visualize similarities between items. The closer the items are the more related they are, the more they have in common (co-</a:t>
            </a:r>
            <a:r>
              <a:rPr lang="en-CA" dirty="0" err="1"/>
              <a:t>occurences</a:t>
            </a:r>
            <a:r>
              <a:rPr lang="en-CA" dirty="0"/>
              <a:t>). </a:t>
            </a:r>
          </a:p>
        </p:txBody>
      </p:sp>
      <p:sp>
        <p:nvSpPr>
          <p:cNvPr id="4" name="Slide Number Placeholder 3"/>
          <p:cNvSpPr>
            <a:spLocks noGrp="1"/>
          </p:cNvSpPr>
          <p:nvPr>
            <p:ph type="sldNum" sz="quarter" idx="10"/>
          </p:nvPr>
        </p:nvSpPr>
        <p:spPr/>
        <p:txBody>
          <a:bodyPr/>
          <a:lstStyle/>
          <a:p>
            <a:fld id="{69676D3B-A965-4406-B40B-DBF3A8BB903B}" type="slidenum">
              <a:rPr lang="en-CA" smtClean="0"/>
              <a:pPr/>
              <a:t>69</a:t>
            </a:fld>
            <a:endParaRPr lang="en-CA"/>
          </a:p>
        </p:txBody>
      </p:sp>
    </p:spTree>
    <p:extLst>
      <p:ext uri="{BB962C8B-B14F-4D97-AF65-F5344CB8AC3E}">
        <p14:creationId xmlns:p14="http://schemas.microsoft.com/office/powerpoint/2010/main" val="10130903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latin typeface="+mn-lt"/>
                <a:ea typeface="+mn-ea"/>
                <a:cs typeface="+mn-cs"/>
              </a:rPr>
              <a:t>A  two-dimensional diagram where similar items are clustered together and different items are further apart</a:t>
            </a:r>
          </a:p>
          <a:p>
            <a:endParaRPr lang="en-CA" sz="1200" kern="1200" dirty="0">
              <a:solidFill>
                <a:schemeClr val="tx1"/>
              </a:solidFill>
              <a:latin typeface="+mn-lt"/>
              <a:ea typeface="+mn-ea"/>
              <a:cs typeface="+mn-cs"/>
            </a:endParaRPr>
          </a:p>
          <a:p>
            <a:r>
              <a:rPr lang="en-CA" sz="1200" kern="1200" dirty="0">
                <a:solidFill>
                  <a:schemeClr val="tx1"/>
                </a:solidFill>
                <a:latin typeface="+mn-lt"/>
                <a:ea typeface="+mn-ea"/>
                <a:cs typeface="+mn-cs"/>
              </a:rPr>
              <a:t>A  three-dimensional diagram where similar items are clustered together and different items are further apart.</a:t>
            </a:r>
          </a:p>
          <a:p>
            <a:r>
              <a:rPr lang="en-CA" sz="1200" kern="1200" dirty="0">
                <a:solidFill>
                  <a:schemeClr val="tx1"/>
                </a:solidFill>
                <a:latin typeface="+mn-lt"/>
                <a:ea typeface="+mn-ea"/>
                <a:cs typeface="+mn-cs"/>
              </a:rPr>
              <a:t>The diagram can be rotated in three dimensions.	</a:t>
            </a:r>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3D Cluster Map was thus derived from the results of the word frequency query</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the words that co-occurred were clustered together</a:t>
            </a:r>
            <a:r>
              <a:rPr lang="en-US" sz="1200" kern="1200" dirty="0">
                <a:solidFill>
                  <a:schemeClr val="tx1"/>
                </a:solidFill>
                <a:effectLst/>
                <a:latin typeface="+mn-lt"/>
                <a:ea typeface="+mn-ea"/>
                <a:cs typeface="+mn-cs"/>
              </a:rPr>
              <a:t>. Word frequency was used to determine the size of the bubble in the diagram; bigger bubbles represent words used with greater frequency</a:t>
            </a:r>
            <a:r>
              <a:rPr lang="en-US" dirty="0">
                <a:effectLst/>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3D Cluster Maps derived from frequency queries are different to the ones that could be obtained when doing a cluster analysis between different nodes, where the nodes are clustered by word similarity. Therefore, the words contained in the selected nodes are compared. In doing so, nodes that have a higher degree of similarity based on the occurrence and frequency of words are shown clustered together. Nodes that have a lower degree of similarity based on the occurrence and frequency of words are displayed further apart</a:t>
            </a:r>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70</a:t>
            </a:fld>
            <a:endParaRPr lang="en-CA"/>
          </a:p>
        </p:txBody>
      </p:sp>
    </p:spTree>
    <p:extLst>
      <p:ext uri="{BB962C8B-B14F-4D97-AF65-F5344CB8AC3E}">
        <p14:creationId xmlns:p14="http://schemas.microsoft.com/office/powerpoint/2010/main" val="23476816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dirty="0">
                <a:solidFill>
                  <a:schemeClr val="tx1"/>
                </a:solidFill>
                <a:latin typeface="+mn-lt"/>
                <a:ea typeface="+mn-ea"/>
                <a:cs typeface="+mn-cs"/>
              </a:rPr>
              <a:t>A  three-dimensional diagram where similar items are clustered together and different items are further apart.</a:t>
            </a:r>
          </a:p>
          <a:p>
            <a:r>
              <a:rPr lang="en-CA" sz="1200" kern="1200" dirty="0">
                <a:solidFill>
                  <a:schemeClr val="tx1"/>
                </a:solidFill>
                <a:latin typeface="+mn-lt"/>
                <a:ea typeface="+mn-ea"/>
                <a:cs typeface="+mn-cs"/>
              </a:rPr>
              <a:t>The diagram can be rotated in three dimensions.	</a:t>
            </a:r>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3D Cluster Map was thus derived from the results of the word frequency query</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the words that co-occurred were clustered together</a:t>
            </a:r>
            <a:r>
              <a:rPr lang="en-US" sz="1200" kern="1200" dirty="0">
                <a:solidFill>
                  <a:schemeClr val="tx1"/>
                </a:solidFill>
                <a:effectLst/>
                <a:latin typeface="+mn-lt"/>
                <a:ea typeface="+mn-ea"/>
                <a:cs typeface="+mn-cs"/>
              </a:rPr>
              <a:t>. Word frequency was used to determine the size of the bubble in the diagram; bigger bubbles represent words used with greater frequency</a:t>
            </a:r>
            <a:r>
              <a:rPr lang="en-US" dirty="0">
                <a:effectLst/>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3D Cluster Maps derived from frequency queries are different to the ones that could be obtained when doing a cluster analysis between different nodes, where the nodes are clustered by word similarity. Therefore, the words contained in the selected nodes are compared. In doing so, nodes that have a higher degree of similarity based on the occurrence and frequency of words are shown clustered together. Nodes that have a lower degree of similarity based on the occurrence and frequency of words are displayed further apart.</a:t>
            </a:r>
          </a:p>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71</a:t>
            </a:fld>
            <a:endParaRPr lang="en-CA"/>
          </a:p>
        </p:txBody>
      </p:sp>
    </p:spTree>
    <p:extLst>
      <p:ext uri="{BB962C8B-B14F-4D97-AF65-F5344CB8AC3E}">
        <p14:creationId xmlns:p14="http://schemas.microsoft.com/office/powerpoint/2010/main" val="18605280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Text Search Query: search for a word or phrase in your source material and view all the matches in a preview node—automatically code the content (if you want to). Display a word tree to visualize words in context.  The word tree allows for you to see the context of a specific word or phrase and allows you to follow the context and see who made each statement.</a:t>
            </a:r>
          </a:p>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75</a:t>
            </a:fld>
            <a:endParaRPr lang="en-CA"/>
          </a:p>
        </p:txBody>
      </p:sp>
    </p:spTree>
    <p:extLst>
      <p:ext uri="{BB962C8B-B14F-4D97-AF65-F5344CB8AC3E}">
        <p14:creationId xmlns:p14="http://schemas.microsoft.com/office/powerpoint/2010/main" val="6358444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 or share in the chat</a:t>
            </a:r>
            <a:endParaRPr lang="en-CA" dirty="0"/>
          </a:p>
        </p:txBody>
      </p:sp>
      <p:sp>
        <p:nvSpPr>
          <p:cNvPr id="4" name="Slide Number Placeholder 3"/>
          <p:cNvSpPr>
            <a:spLocks noGrp="1"/>
          </p:cNvSpPr>
          <p:nvPr>
            <p:ph type="sldNum" sz="quarter" idx="5"/>
          </p:nvPr>
        </p:nvSpPr>
        <p:spPr/>
        <p:txBody>
          <a:bodyPr/>
          <a:lstStyle/>
          <a:p>
            <a:fld id="{69676D3B-A965-4406-B40B-DBF3A8BB903B}" type="slidenum">
              <a:rPr lang="en-CA" smtClean="0"/>
              <a:pPr/>
              <a:t>77</a:t>
            </a:fld>
            <a:endParaRPr lang="en-CA"/>
          </a:p>
        </p:txBody>
      </p:sp>
    </p:spTree>
    <p:extLst>
      <p:ext uri="{BB962C8B-B14F-4D97-AF65-F5344CB8AC3E}">
        <p14:creationId xmlns:p14="http://schemas.microsoft.com/office/powerpoint/2010/main" val="4010292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fld id="{B21F3FD7-AB9F-492C-8C40-6630BE25EE08}" type="slidenum">
              <a:rPr lang="en-US" smtClean="0">
                <a:solidFill>
                  <a:prstClr val="black"/>
                </a:solidFill>
                <a:latin typeface="Calibri" pitchFamily="34" charset="0"/>
              </a:rPr>
              <a:pPr eaLnBrk="1" hangingPunct="1"/>
              <a:t>78</a:t>
            </a:fld>
            <a:endParaRPr lang="en-US">
              <a:solidFill>
                <a:prstClr val="black"/>
              </a:solidFill>
              <a:latin typeface="Calibri" pitchFamily="34" charset="0"/>
            </a:endParaRPr>
          </a:p>
        </p:txBody>
      </p:sp>
    </p:spTree>
    <p:extLst>
      <p:ext uri="{BB962C8B-B14F-4D97-AF65-F5344CB8AC3E}">
        <p14:creationId xmlns:p14="http://schemas.microsoft.com/office/powerpoint/2010/main" val="1270938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7</a:t>
            </a:fld>
            <a:endParaRPr lang="en-CA"/>
          </a:p>
        </p:txBody>
      </p:sp>
    </p:spTree>
    <p:extLst>
      <p:ext uri="{BB962C8B-B14F-4D97-AF65-F5344CB8AC3E}">
        <p14:creationId xmlns:p14="http://schemas.microsoft.com/office/powerpoint/2010/main" val="251825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include this table to show you that you can work with </a:t>
            </a:r>
            <a:r>
              <a:rPr lang="en-US" dirty="0" err="1"/>
              <a:t>Nvivo</a:t>
            </a:r>
            <a:r>
              <a:rPr lang="en-US" dirty="0"/>
              <a:t> in different stages of your research project. </a:t>
            </a:r>
          </a:p>
          <a:p>
            <a:endParaRPr lang="en-CA" dirty="0"/>
          </a:p>
          <a:p>
            <a:r>
              <a:rPr lang="en-CA" sz="1200" b="1" kern="1200" dirty="0">
                <a:solidFill>
                  <a:schemeClr val="tx1"/>
                </a:solidFill>
                <a:effectLst/>
                <a:latin typeface="+mn-lt"/>
                <a:ea typeface="+mn-ea"/>
                <a:cs typeface="+mn-cs"/>
              </a:rPr>
              <a:t>Literature reviews in </a:t>
            </a:r>
            <a:r>
              <a:rPr lang="en-CA" sz="1200" b="1" kern="1200" dirty="0" err="1">
                <a:solidFill>
                  <a:schemeClr val="tx1"/>
                </a:solidFill>
                <a:effectLst/>
                <a:latin typeface="+mn-lt"/>
                <a:ea typeface="+mn-ea"/>
                <a:cs typeface="+mn-cs"/>
              </a:rPr>
              <a:t>NVivo</a:t>
            </a:r>
            <a:r>
              <a:rPr lang="en-CA" sz="1200" b="1" kern="1200" dirty="0">
                <a:solidFill>
                  <a:schemeClr val="tx1"/>
                </a:solidFill>
                <a:effectLst/>
                <a:latin typeface="+mn-lt"/>
                <a:ea typeface="+mn-ea"/>
                <a:cs typeface="+mn-cs"/>
              </a:rPr>
              <a:t> – keeping everything in one place </a:t>
            </a:r>
          </a:p>
          <a:p>
            <a:r>
              <a:rPr lang="en-CA" sz="1200" kern="1200" dirty="0">
                <a:solidFill>
                  <a:schemeClr val="tx1"/>
                </a:solidFill>
                <a:effectLst/>
                <a:latin typeface="+mn-lt"/>
                <a:ea typeface="+mn-ea"/>
                <a:cs typeface="+mn-cs"/>
              </a:rPr>
              <a:t>Using </a:t>
            </a:r>
            <a:r>
              <a:rPr lang="en-CA" sz="1200" kern="1200" dirty="0" err="1">
                <a:solidFill>
                  <a:schemeClr val="tx1"/>
                </a:solidFill>
                <a:effectLst/>
                <a:latin typeface="+mn-lt"/>
                <a:ea typeface="+mn-ea"/>
                <a:cs typeface="+mn-cs"/>
              </a:rPr>
              <a:t>NVivo</a:t>
            </a:r>
            <a:r>
              <a:rPr lang="en-CA" sz="1200" kern="1200" dirty="0">
                <a:solidFill>
                  <a:schemeClr val="tx1"/>
                </a:solidFill>
                <a:effectLst/>
                <a:latin typeface="+mn-lt"/>
                <a:ea typeface="+mn-ea"/>
                <a:cs typeface="+mn-cs"/>
              </a:rPr>
              <a:t> for your literature review can be a great way to learn the software and get started with a project. You can bring in your journal articles and: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Organize them in a source folder called ‘Literature’.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Code each article to gather material by theme—you might also want to make nodes for ‘statistics’, ‘good quotes’ and ‘definitions’.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Annotate as you read, marking content for follow-up or further exploration.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Use memos to describe the key themes and critique the articles.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Use source classifications to assign attributes like publication date and author (you can also import these from reference management software like Endnote). Then use queries to find everything an author wrote about a theme or everything that was written before a certain date.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Use a Word Frequency query to see what common terms are being used.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Use a Matrix Coding query to find gaps in the literature—what themes </a:t>
            </a:r>
          </a:p>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10</a:t>
            </a:fld>
            <a:endParaRPr lang="en-CA"/>
          </a:p>
        </p:txBody>
      </p:sp>
    </p:spTree>
    <p:extLst>
      <p:ext uri="{BB962C8B-B14F-4D97-AF65-F5344CB8AC3E}">
        <p14:creationId xmlns:p14="http://schemas.microsoft.com/office/powerpoint/2010/main" val="2410439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Reflexive in the sense of ongoing reflection on your analysis but also consideration of your positionality and its implications for the direction the analysis is taking.</a:t>
            </a:r>
          </a:p>
          <a:p>
            <a:endParaRPr lang="en-CA" dirty="0"/>
          </a:p>
          <a:p>
            <a:endParaRPr lang="en-CA" dirty="0"/>
          </a:p>
          <a:p>
            <a:r>
              <a:rPr lang="en-CA" dirty="0" err="1"/>
              <a:t>Nvivo</a:t>
            </a:r>
            <a:r>
              <a:rPr lang="en-CA" dirty="0"/>
              <a:t> can help you to manage, explore and find patterns in your data but it cannot replace the analytical expertise. </a:t>
            </a:r>
          </a:p>
          <a:p>
            <a:endParaRPr lang="en-CA" dirty="0"/>
          </a:p>
          <a:p>
            <a:r>
              <a:rPr lang="en-CA" dirty="0" err="1"/>
              <a:t>NVivo</a:t>
            </a:r>
            <a:r>
              <a:rPr lang="en-CA" dirty="0"/>
              <a:t> does not favor a particular methodology –it is designed to facilitate common qualitative techniques. </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Some researchers adopt a qualitative methodology to suit their research</a:t>
            </a:r>
            <a:r>
              <a:rPr lang="en-CA" sz="1200" kern="1200" baseline="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question. For example, a social scientist wanting to develop new concepts or hypotheses may take a ‘grounded theory’ approach. A health researcher looking for ways to improve policy or program design might use ‘evaluation methods’. </a:t>
            </a:r>
            <a:r>
              <a:rPr lang="en-CA" sz="1200" kern="1200" dirty="0" err="1">
                <a:solidFill>
                  <a:schemeClr val="tx1"/>
                </a:solidFill>
                <a:effectLst/>
                <a:latin typeface="+mn-lt"/>
                <a:ea typeface="+mn-ea"/>
                <a:cs typeface="+mn-cs"/>
              </a:rPr>
              <a:t>NVivo</a:t>
            </a:r>
            <a:r>
              <a:rPr lang="en-CA" sz="1200" kern="1200" dirty="0">
                <a:solidFill>
                  <a:schemeClr val="tx1"/>
                </a:solidFill>
                <a:effectLst/>
                <a:latin typeface="+mn-lt"/>
                <a:ea typeface="+mn-ea"/>
                <a:cs typeface="+mn-cs"/>
              </a:rPr>
              <a:t> doesn’t favour a particular methodology — it’s designed to facilitate common qualitative techniques for organizing, analyzing and sharing data — no matter what method you use.</a:t>
            </a:r>
          </a:p>
          <a:p>
            <a:endParaRPr lang="en-US"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11</a:t>
            </a:fld>
            <a:endParaRPr lang="en-CA"/>
          </a:p>
        </p:txBody>
      </p:sp>
    </p:spTree>
    <p:extLst>
      <p:ext uri="{BB962C8B-B14F-4D97-AF65-F5344CB8AC3E}">
        <p14:creationId xmlns:p14="http://schemas.microsoft.com/office/powerpoint/2010/main" val="1931662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CA" dirty="0"/>
              <a:t>If we compare these two different images, we can see the difference between trying to organize unstructured information manually or using a software like </a:t>
            </a:r>
            <a:r>
              <a:rPr lang="en-CA" dirty="0" err="1"/>
              <a:t>Nvivo</a:t>
            </a:r>
            <a:r>
              <a:rPr lang="en-CA" dirty="0"/>
              <a:t>. (You can benefit for once in the amount of space you need: an office compare to a screen)</a:t>
            </a:r>
          </a:p>
          <a:p>
            <a:endParaRPr lang="en-US" dirty="0"/>
          </a:p>
          <a:p>
            <a:r>
              <a:rPr lang="en-CA" sz="1200" kern="1200" dirty="0">
                <a:solidFill>
                  <a:schemeClr val="tx1"/>
                </a:solidFill>
                <a:effectLst/>
                <a:latin typeface="+mn-lt"/>
                <a:ea typeface="+mn-ea"/>
                <a:cs typeface="+mn-cs"/>
              </a:rPr>
              <a:t>Many qualitative researchers are interested in evaluating, interpreting and explaining social phenomena. They analyze unstructured or semi-structured data like interviews, surveys, field notes, web pages and journal articles — and they work in a range of sectors; from social science and education to healthcare and business.</a:t>
            </a:r>
          </a:p>
          <a:p>
            <a:endParaRPr lang="en-CA" sz="1200" kern="1200" dirty="0">
              <a:solidFill>
                <a:schemeClr val="tx1"/>
              </a:solidFill>
              <a:effectLst/>
              <a:latin typeface="+mn-lt"/>
              <a:ea typeface="+mn-ea"/>
              <a:cs typeface="+mn-cs"/>
            </a:endParaRPr>
          </a:p>
          <a:p>
            <a:r>
              <a:rPr lang="en-CA" dirty="0"/>
              <a:t>Qualitative data analysis software, such as </a:t>
            </a:r>
            <a:r>
              <a:rPr lang="en-CA" dirty="0" err="1"/>
              <a:t>NVivo</a:t>
            </a:r>
            <a:r>
              <a:rPr lang="en-CA" dirty="0"/>
              <a:t>, can help you organise and analyse qualitative data more effectively. </a:t>
            </a:r>
          </a:p>
        </p:txBody>
      </p:sp>
      <p:sp>
        <p:nvSpPr>
          <p:cNvPr id="4" name="Slide Number Placeholder 3"/>
          <p:cNvSpPr>
            <a:spLocks noGrp="1"/>
          </p:cNvSpPr>
          <p:nvPr>
            <p:ph type="sldNum" sz="quarter" idx="10"/>
          </p:nvPr>
        </p:nvSpPr>
        <p:spPr/>
        <p:txBody>
          <a:bodyPr/>
          <a:lstStyle/>
          <a:p>
            <a:fld id="{69676D3B-A965-4406-B40B-DBF3A8BB903B}" type="slidenum">
              <a:rPr lang="en-CA" smtClean="0"/>
              <a:pPr/>
              <a:t>13</a:t>
            </a:fld>
            <a:endParaRPr lang="en-CA"/>
          </a:p>
        </p:txBody>
      </p:sp>
    </p:spTree>
    <p:extLst>
      <p:ext uri="{BB962C8B-B14F-4D97-AF65-F5344CB8AC3E}">
        <p14:creationId xmlns:p14="http://schemas.microsoft.com/office/powerpoint/2010/main" val="1060727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71450" lvl="0" indent="-171450">
              <a:buFont typeface="Arial" panose="020B0604020202020204" pitchFamily="34" charset="0"/>
              <a:buChar char="•"/>
            </a:pPr>
            <a:r>
              <a:rPr lang="en-US" sz="1200" b="1" kern="1200" dirty="0">
                <a:solidFill>
                  <a:srgbClr val="FF0000"/>
                </a:solidFill>
                <a:effectLst/>
                <a:latin typeface="+mn-lt"/>
                <a:ea typeface="+mn-ea"/>
                <a:cs typeface="+mn-cs"/>
              </a:rPr>
              <a:t>Transparency and rigor in qualitative analysis </a:t>
            </a:r>
            <a:r>
              <a:rPr lang="en-US" sz="1200" kern="1200" dirty="0">
                <a:solidFill>
                  <a:schemeClr val="tx1"/>
                </a:solidFill>
                <a:effectLst/>
                <a:latin typeface="+mn-lt"/>
                <a:ea typeface="+mn-ea"/>
                <a:cs typeface="+mn-cs"/>
              </a:rPr>
              <a:t>– This allows for group projects to code in the same manner across the project and allows others to see the changes that have been made so that each member of the team knows the what and why of</a:t>
            </a:r>
            <a:endParaRPr lang="en-CA"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MS Word-like environment</a:t>
            </a:r>
            <a:endParaRPr lang="en-CA"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Data organization</a:t>
            </a:r>
            <a:endParaRPr lang="en-CA" sz="1200" b="1"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Single project file that can be easily transported and shared with others</a:t>
            </a:r>
            <a:endParaRPr lang="en-CA"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Memos, annotations and links </a:t>
            </a:r>
            <a:r>
              <a:rPr lang="en-CA" sz="1200" kern="1200" dirty="0">
                <a:solidFill>
                  <a:schemeClr val="tx1"/>
                </a:solidFill>
                <a:effectLst/>
                <a:latin typeface="+mn-lt"/>
                <a:ea typeface="+mn-ea"/>
                <a:cs typeface="+mn-cs"/>
              </a:rPr>
              <a:t>– </a:t>
            </a:r>
            <a:endParaRPr lang="en-CA" sz="14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b="1" kern="1200" dirty="0">
                <a:solidFill>
                  <a:schemeClr val="tx1"/>
                </a:solidFill>
                <a:effectLst/>
                <a:latin typeface="+mn-lt"/>
                <a:ea typeface="+mn-ea"/>
                <a:cs typeface="+mn-cs"/>
              </a:rPr>
              <a:t>Memos are an integral part of the research process </a:t>
            </a:r>
            <a:r>
              <a:rPr lang="en-CA" sz="1200" kern="1200" dirty="0">
                <a:solidFill>
                  <a:schemeClr val="tx1"/>
                </a:solidFill>
                <a:effectLst/>
                <a:latin typeface="+mn-lt"/>
                <a:ea typeface="+mn-ea"/>
                <a:cs typeface="+mn-cs"/>
              </a:rPr>
              <a:t>— and can be a great starting point when you come to writing-up your project.  You can use memos to tell the story of your project — from your early ideas and assumptions to fully-fledged insights about a topic, person, or event. Use them to ‘talk to yourself’ as you make sense of your data. </a:t>
            </a:r>
            <a:endParaRPr lang="en-CA" sz="14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b="1" kern="1200" dirty="0">
                <a:solidFill>
                  <a:schemeClr val="tx1"/>
                </a:solidFill>
                <a:effectLst/>
                <a:latin typeface="+mn-lt"/>
                <a:ea typeface="+mn-ea"/>
                <a:cs typeface="+mn-cs"/>
              </a:rPr>
              <a:t>Tracking your analytical process </a:t>
            </a:r>
            <a:r>
              <a:rPr lang="en-CA" sz="1200" kern="1200" dirty="0">
                <a:solidFill>
                  <a:schemeClr val="tx1"/>
                </a:solidFill>
                <a:effectLst/>
                <a:latin typeface="+mn-lt"/>
                <a:ea typeface="+mn-ea"/>
                <a:cs typeface="+mn-cs"/>
              </a:rPr>
              <a:t>with memos can help you to increase the transparency and reliability of your findings. With</a:t>
            </a:r>
            <a:r>
              <a:rPr lang="en-CA" sz="800"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your process recorded in memos, you can easily demonstrate the evolution of a theory or quickly call up data that supports client questions.  Memos like documents and they can be linked to sources or nodes. </a:t>
            </a:r>
            <a:endParaRPr lang="en-CA" sz="14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b="1" kern="1200" dirty="0">
                <a:solidFill>
                  <a:schemeClr val="tx1"/>
                </a:solidFill>
                <a:effectLst/>
                <a:latin typeface="+mn-lt"/>
                <a:ea typeface="+mn-ea"/>
                <a:cs typeface="+mn-cs"/>
              </a:rPr>
              <a:t>Annotations are like scribbled notes in the margin</a:t>
            </a:r>
            <a:r>
              <a:rPr lang="en-CA" sz="1200" kern="1200" dirty="0">
                <a:solidFill>
                  <a:schemeClr val="tx1"/>
                </a:solidFill>
                <a:effectLst/>
                <a:latin typeface="+mn-lt"/>
                <a:ea typeface="+mn-ea"/>
                <a:cs typeface="+mn-cs"/>
              </a:rPr>
              <a:t>—they let you record comments, reminders or observations about specific content in a source or node. </a:t>
            </a:r>
          </a:p>
          <a:p>
            <a:pPr marL="628650" lvl="1" indent="-171450">
              <a:buFont typeface="Arial" panose="020B0604020202020204" pitchFamily="34" charset="0"/>
              <a:buChar char="•"/>
            </a:pPr>
            <a:r>
              <a:rPr lang="en-CA" sz="1200" b="1" kern="1200" dirty="0">
                <a:solidFill>
                  <a:schemeClr val="tx1"/>
                </a:solidFill>
                <a:effectLst/>
                <a:latin typeface="+mn-lt"/>
                <a:ea typeface="+mn-ea"/>
                <a:cs typeface="+mn-cs"/>
              </a:rPr>
              <a:t>Use ‘see also’ links to draw connections between items in your project</a:t>
            </a:r>
            <a:r>
              <a:rPr lang="en-CA" sz="1200" kern="1200" dirty="0">
                <a:solidFill>
                  <a:schemeClr val="tx1"/>
                </a:solidFill>
                <a:effectLst/>
                <a:latin typeface="+mn-lt"/>
                <a:ea typeface="+mn-ea"/>
                <a:cs typeface="+mn-cs"/>
              </a:rPr>
              <a:t>. For example, you can use ‘see also’ links to point out contradictions, follow evidence or show a sequence of events.</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69676D3B-A965-4406-B40B-DBF3A8BB903B}" type="slidenum">
              <a:rPr lang="en-CA" smtClean="0"/>
              <a:pPr/>
              <a:t>14</a:t>
            </a:fld>
            <a:endParaRPr lang="en-CA"/>
          </a:p>
        </p:txBody>
      </p:sp>
    </p:spTree>
    <p:extLst>
      <p:ext uri="{BB962C8B-B14F-4D97-AF65-F5344CB8AC3E}">
        <p14:creationId xmlns:p14="http://schemas.microsoft.com/office/powerpoint/2010/main" val="92942350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file://localhost/%5C%5Clocalhost%5CUsers%5Canngoncalves%5CDesktop%5CUBC%20PPT%20Templates%20explore%5Cgraphic%20objects%5Cshield.png" TargetMode="External"/><Relationship Id="rId7" Type="http://schemas.openxmlformats.org/officeDocument/2006/relationships/image" Target="file://localhost/%5C%5Clocalhost%5CUsers%5Canngoncalves%5CDesktop%5CUBC%20PPT%20Templates%20explore%5Cgraphic%20objects%5CtheUofBC.png"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file://localhost/%5C%5Clocalhost%5CUsers%5Canngoncalves%5CDesktop%5CUBC%20PPT%20Templates%20explore%5Cgraphic%20objects%5CPOM.png" TargetMode="External"/><Relationship Id="rId4" Type="http://schemas.openxmlformats.org/officeDocument/2006/relationships/image" Target="../media/image2.png"/><Relationship Id="rId9" Type="http://schemas.openxmlformats.org/officeDocument/2006/relationships/image" Target="file://localhost/%5C%5Clocalhost%5CUsers%5Canngoncalves%5CDesktop%5CUBC%20PPT%20Templates%20explore%5CUBC_Cliff_Tritone_annedit.jpg"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BC Brand Image - Vancouver">
    <p:spTree>
      <p:nvGrpSpPr>
        <p:cNvPr id="1" name=""/>
        <p:cNvGrpSpPr/>
        <p:nvPr/>
      </p:nvGrpSpPr>
      <p:grpSpPr>
        <a:xfrm>
          <a:off x="0" y="0"/>
          <a:ext cx="0" cy="0"/>
          <a:chOff x="0" y="0"/>
          <a:chExt cx="0" cy="0"/>
        </a:xfrm>
      </p:grpSpPr>
      <p:grpSp>
        <p:nvGrpSpPr>
          <p:cNvPr id="2" name="Group 8"/>
          <p:cNvGrpSpPr>
            <a:grpSpLocks/>
          </p:cNvGrpSpPr>
          <p:nvPr/>
        </p:nvGrpSpPr>
        <p:grpSpPr bwMode="auto">
          <a:xfrm>
            <a:off x="0" y="5946775"/>
            <a:ext cx="9220200" cy="911225"/>
            <a:chOff x="0" y="0"/>
            <a:chExt cx="9220200" cy="911225"/>
          </a:xfrm>
        </p:grpSpPr>
        <p:sp>
          <p:nvSpPr>
            <p:cNvPr id="3" name="Rectangle 2"/>
            <p:cNvSpPr/>
            <p:nvPr userDrawn="1"/>
          </p:nvSpPr>
          <p:spPr bwMode="auto">
            <a:xfrm>
              <a:off x="0" y="0"/>
              <a:ext cx="763588"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sp>
          <p:nvSpPr>
            <p:cNvPr id="4" name="Rectangle 3"/>
            <p:cNvSpPr/>
            <p:nvPr userDrawn="1"/>
          </p:nvSpPr>
          <p:spPr bwMode="auto">
            <a:xfrm>
              <a:off x="808038" y="0"/>
              <a:ext cx="1511300"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sp>
          <p:nvSpPr>
            <p:cNvPr id="5" name="Rectangle 4"/>
            <p:cNvSpPr/>
            <p:nvPr userDrawn="1"/>
          </p:nvSpPr>
          <p:spPr bwMode="auto">
            <a:xfrm>
              <a:off x="2363788" y="0"/>
              <a:ext cx="6856412"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pic>
          <p:nvPicPr>
            <p:cNvPr id="6" name="shield.png" descr="/Users/anngoncalves/Desktop/UBC PPT Templates explore/graphic objects/shield.png"/>
            <p:cNvPicPr>
              <a:picLocks noChangeAspect="1"/>
            </p:cNvPicPr>
            <p:nvPr userDrawn="1"/>
          </p:nvPicPr>
          <p:blipFill>
            <a:blip r:embed="rId2" r:link="rId3" cstate="print">
              <a:extLst>
                <a:ext uri="{28A0092B-C50C-407E-A947-70E740481C1C}">
                  <a14:useLocalDpi xmlns:a14="http://schemas.microsoft.com/office/drawing/2010/main" val="0"/>
                </a:ext>
              </a:extLst>
            </a:blip>
            <a:srcRect/>
            <a:stretch>
              <a:fillRect/>
            </a:stretch>
          </p:blipFill>
          <p:spPr bwMode="auto">
            <a:xfrm>
              <a:off x="227013" y="185738"/>
              <a:ext cx="3143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OM.png" descr="/Users/anngoncalves/Desktop/UBC PPT Templates explore/graphic objects/POM.png"/>
            <p:cNvPicPr>
              <a:picLocks noChangeAspect="1"/>
            </p:cNvPicPr>
            <p:nvPr userDrawn="1"/>
          </p:nvPicPr>
          <p:blipFill>
            <a:blip r:embed="rId4" r:link="rId5" cstate="print">
              <a:extLst>
                <a:ext uri="{28A0092B-C50C-407E-A947-70E740481C1C}">
                  <a14:useLocalDpi xmlns:a14="http://schemas.microsoft.com/office/drawing/2010/main" val="0"/>
                </a:ext>
              </a:extLst>
            </a:blip>
            <a:srcRect/>
            <a:stretch>
              <a:fillRect/>
            </a:stretch>
          </p:blipFill>
          <p:spPr bwMode="auto">
            <a:xfrm>
              <a:off x="1030288" y="215900"/>
              <a:ext cx="895350"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theUofBC.png" descr="/Users/anngoncalves/Desktop/UBC PPT Templates explore/graphic objects/theUofBC.png"/>
            <p:cNvPicPr>
              <a:picLocks noChangeAspect="1"/>
            </p:cNvPicPr>
            <p:nvPr userDrawn="1"/>
          </p:nvPicPr>
          <p:blipFill>
            <a:blip r:embed="rId6" r:link="rId7" cstate="print">
              <a:extLst>
                <a:ext uri="{28A0092B-C50C-407E-A947-70E740481C1C}">
                  <a14:useLocalDpi xmlns:a14="http://schemas.microsoft.com/office/drawing/2010/main" val="0"/>
                </a:ext>
              </a:extLst>
            </a:blip>
            <a:srcRect/>
            <a:stretch>
              <a:fillRect/>
            </a:stretch>
          </p:blipFill>
          <p:spPr bwMode="auto">
            <a:xfrm>
              <a:off x="2578100" y="241300"/>
              <a:ext cx="2176463"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UBC_Cliff_Tritone_annedit.jpg" descr="/Users/anngoncalves/Desktop/UBC PPT Templates explore/UBC_Cliff_Tritone_annedit.jpg"/>
          <p:cNvPicPr>
            <a:picLocks noChangeAspect="1"/>
          </p:cNvPicPr>
          <p:nvPr/>
        </p:nvPicPr>
        <p:blipFill>
          <a:blip r:embed="rId8" r:link="rId9">
            <a:extLst>
              <a:ext uri="{28A0092B-C50C-407E-A947-70E740481C1C}">
                <a14:useLocalDpi xmlns:a14="http://schemas.microsoft.com/office/drawing/2010/main" val="0"/>
              </a:ext>
            </a:extLst>
          </a:blip>
          <a:srcRect l="9158" t="2914" r="19727" b="2914"/>
          <a:stretch>
            <a:fillRect/>
          </a:stretch>
        </p:blipFill>
        <p:spPr bwMode="auto">
          <a:xfrm>
            <a:off x="0" y="-19050"/>
            <a:ext cx="9228138" cy="590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056505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resentation - Title - B">
    <p:spTree>
      <p:nvGrpSpPr>
        <p:cNvPr id="1" name=""/>
        <p:cNvGrpSpPr/>
        <p:nvPr/>
      </p:nvGrpSpPr>
      <p:grpSpPr>
        <a:xfrm>
          <a:off x="0" y="0"/>
          <a:ext cx="0" cy="0"/>
          <a:chOff x="0" y="0"/>
          <a:chExt cx="0" cy="0"/>
        </a:xfrm>
      </p:grpSpPr>
      <p:pic>
        <p:nvPicPr>
          <p:cNvPr id="7" name="Picture 8" descr="Pictur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867400"/>
          </a:xfrm>
          <a:prstGeom prst="rect">
            <a:avLst/>
          </a:prstGeom>
          <a:solidFill>
            <a:srgbClr val="00204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 name="Text Placeholder 11"/>
          <p:cNvSpPr>
            <a:spLocks noGrp="1"/>
          </p:cNvSpPr>
          <p:nvPr>
            <p:ph type="body" sz="quarter" idx="10"/>
          </p:nvPr>
        </p:nvSpPr>
        <p:spPr>
          <a:xfrm>
            <a:off x="1404865"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FFFFFF"/>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a:t>Click to edit Master text styles</a:t>
            </a:r>
          </a:p>
        </p:txBody>
      </p:sp>
      <p:sp>
        <p:nvSpPr>
          <p:cNvPr id="13" name="Text Placeholder 16"/>
          <p:cNvSpPr>
            <a:spLocks noGrp="1"/>
          </p:cNvSpPr>
          <p:nvPr>
            <p:ph type="body" sz="quarter" idx="13"/>
          </p:nvPr>
        </p:nvSpPr>
        <p:spPr>
          <a:xfrm>
            <a:off x="1404865" y="1986643"/>
            <a:ext cx="7309534" cy="625928"/>
          </a:xfrm>
          <a:prstGeom prst="rect">
            <a:avLst/>
          </a:prstGeom>
        </p:spPr>
        <p:txBody>
          <a:bodyPr vert="horz" wrap="none" anchor="t"/>
          <a:lstStyle>
            <a:lvl1pPr>
              <a:buNone/>
              <a:defRPr sz="1800" b="1">
                <a:solidFill>
                  <a:schemeClr val="bg1"/>
                </a:solidFill>
                <a:latin typeface="Verdana"/>
                <a:cs typeface="Verdana"/>
              </a:defRPr>
            </a:lvl1pPr>
            <a:lvl2pPr>
              <a:buNone/>
              <a:defRPr sz="1800" b="1">
                <a:solidFill>
                  <a:schemeClr val="bg1"/>
                </a:solidFill>
                <a:latin typeface="Verdana"/>
                <a:cs typeface="Verdana"/>
              </a:defRPr>
            </a:lvl2pPr>
            <a:lvl3pPr>
              <a:buNone/>
              <a:defRPr sz="1800" b="1">
                <a:solidFill>
                  <a:schemeClr val="bg1"/>
                </a:solidFill>
                <a:latin typeface="Verdana"/>
                <a:cs typeface="Verdana"/>
              </a:defRPr>
            </a:lvl3pPr>
            <a:lvl4pPr>
              <a:buNone/>
              <a:defRPr sz="1800" b="1">
                <a:solidFill>
                  <a:schemeClr val="bg1"/>
                </a:solidFill>
                <a:latin typeface="Verdana"/>
                <a:cs typeface="Verdana"/>
              </a:defRPr>
            </a:lvl4pPr>
            <a:lvl5pPr>
              <a:buNone/>
              <a:defRPr sz="1800" b="1">
                <a:solidFill>
                  <a:schemeClr val="bg1"/>
                </a:solidFill>
                <a:latin typeface="Verdana"/>
                <a:cs typeface="Verdana"/>
              </a:defRPr>
            </a:lvl5pPr>
          </a:lstStyle>
          <a:p>
            <a:pPr lvl="0"/>
            <a:r>
              <a:rPr lang="en-US"/>
              <a:t>Click to edit Master text styles</a:t>
            </a:r>
          </a:p>
        </p:txBody>
      </p:sp>
      <p:sp>
        <p:nvSpPr>
          <p:cNvPr id="14" name="Text Placeholder 23"/>
          <p:cNvSpPr>
            <a:spLocks noGrp="1"/>
          </p:cNvSpPr>
          <p:nvPr>
            <p:ph type="body" sz="quarter" idx="16"/>
          </p:nvPr>
        </p:nvSpPr>
        <p:spPr>
          <a:xfrm>
            <a:off x="1404865" y="2621188"/>
            <a:ext cx="7301596" cy="40866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
        <p:nvSpPr>
          <p:cNvPr id="15" name="Text Placeholder 23"/>
          <p:cNvSpPr>
            <a:spLocks noGrp="1"/>
          </p:cNvSpPr>
          <p:nvPr>
            <p:ph type="body" sz="quarter" idx="17"/>
          </p:nvPr>
        </p:nvSpPr>
        <p:spPr>
          <a:xfrm>
            <a:off x="1404865" y="3046193"/>
            <a:ext cx="7301596" cy="410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
        <p:nvSpPr>
          <p:cNvPr id="16" name="Text Placeholder 23"/>
          <p:cNvSpPr>
            <a:spLocks noGrp="1"/>
          </p:cNvSpPr>
          <p:nvPr>
            <p:ph type="body" sz="quarter" idx="18"/>
          </p:nvPr>
        </p:nvSpPr>
        <p:spPr>
          <a:xfrm>
            <a:off x="1404865" y="3465286"/>
            <a:ext cx="7301596" cy="429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Tree>
    <p:extLst>
      <p:ext uri="{BB962C8B-B14F-4D97-AF65-F5344CB8AC3E}">
        <p14:creationId xmlns:p14="http://schemas.microsoft.com/office/powerpoint/2010/main" val="84539196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resentation-Title-BG">
    <p:spTree>
      <p:nvGrpSpPr>
        <p:cNvPr id="1" name=""/>
        <p:cNvGrpSpPr/>
        <p:nvPr/>
      </p:nvGrpSpPr>
      <p:grpSpPr>
        <a:xfrm>
          <a:off x="0" y="0"/>
          <a:ext cx="0" cy="0"/>
          <a:chOff x="0" y="0"/>
          <a:chExt cx="0" cy="0"/>
        </a:xfrm>
      </p:grpSpPr>
      <p:pic>
        <p:nvPicPr>
          <p:cNvPr id="7" name="Picture 1" descr="UBC_Footer_BG.pdf"/>
          <p:cNvPicPr>
            <a:picLocks noChangeAspect="1"/>
          </p:cNvPicPr>
          <p:nvPr/>
        </p:nvPicPr>
        <p:blipFill>
          <a:blip r:embed="rId2">
            <a:extLst>
              <a:ext uri="{28A0092B-C50C-407E-A947-70E740481C1C}">
                <a14:useLocalDpi xmlns:a14="http://schemas.microsoft.com/office/drawing/2010/main" val="0"/>
              </a:ext>
            </a:extLst>
          </a:blip>
          <a:srcRect b="22363"/>
          <a:stretch>
            <a:fillRect/>
          </a:stretch>
        </p:blipFill>
        <p:spPr bwMode="auto">
          <a:xfrm>
            <a:off x="-17463" y="-17463"/>
            <a:ext cx="9174163" cy="590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p:cNvSpPr>
            <a:spLocks noGrp="1"/>
          </p:cNvSpPr>
          <p:nvPr>
            <p:ph type="body" sz="quarter" idx="10"/>
          </p:nvPr>
        </p:nvSpPr>
        <p:spPr>
          <a:xfrm>
            <a:off x="1404865"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FFFFFF"/>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a:t>Click to edit Master text styles</a:t>
            </a:r>
          </a:p>
        </p:txBody>
      </p:sp>
      <p:sp>
        <p:nvSpPr>
          <p:cNvPr id="16" name="Text Placeholder 16"/>
          <p:cNvSpPr>
            <a:spLocks noGrp="1"/>
          </p:cNvSpPr>
          <p:nvPr>
            <p:ph type="body" sz="quarter" idx="13"/>
          </p:nvPr>
        </p:nvSpPr>
        <p:spPr>
          <a:xfrm>
            <a:off x="1404865" y="1986643"/>
            <a:ext cx="7309534" cy="625928"/>
          </a:xfrm>
          <a:prstGeom prst="rect">
            <a:avLst/>
          </a:prstGeom>
        </p:spPr>
        <p:txBody>
          <a:bodyPr vert="horz" wrap="none" anchor="t"/>
          <a:lstStyle>
            <a:lvl1pPr>
              <a:buNone/>
              <a:defRPr sz="1800" b="1">
                <a:solidFill>
                  <a:schemeClr val="bg1"/>
                </a:solidFill>
                <a:latin typeface="Verdana"/>
                <a:cs typeface="Verdana"/>
              </a:defRPr>
            </a:lvl1pPr>
            <a:lvl2pPr>
              <a:buNone/>
              <a:defRPr sz="1800" b="1">
                <a:solidFill>
                  <a:schemeClr val="bg1"/>
                </a:solidFill>
                <a:latin typeface="Verdana"/>
                <a:cs typeface="Verdana"/>
              </a:defRPr>
            </a:lvl2pPr>
            <a:lvl3pPr>
              <a:buNone/>
              <a:defRPr sz="1800" b="1">
                <a:solidFill>
                  <a:schemeClr val="bg1"/>
                </a:solidFill>
                <a:latin typeface="Verdana"/>
                <a:cs typeface="Verdana"/>
              </a:defRPr>
            </a:lvl3pPr>
            <a:lvl4pPr>
              <a:buNone/>
              <a:defRPr sz="1800" b="1">
                <a:solidFill>
                  <a:schemeClr val="bg1"/>
                </a:solidFill>
                <a:latin typeface="Verdana"/>
                <a:cs typeface="Verdana"/>
              </a:defRPr>
            </a:lvl4pPr>
            <a:lvl5pPr>
              <a:buNone/>
              <a:defRPr sz="1800" b="1">
                <a:solidFill>
                  <a:schemeClr val="bg1"/>
                </a:solidFill>
                <a:latin typeface="Verdana"/>
                <a:cs typeface="Verdana"/>
              </a:defRPr>
            </a:lvl5pPr>
          </a:lstStyle>
          <a:p>
            <a:pPr lvl="0"/>
            <a:r>
              <a:rPr lang="en-US"/>
              <a:t>Click to edit Master text styles</a:t>
            </a:r>
          </a:p>
        </p:txBody>
      </p:sp>
      <p:sp>
        <p:nvSpPr>
          <p:cNvPr id="17" name="Text Placeholder 23"/>
          <p:cNvSpPr>
            <a:spLocks noGrp="1"/>
          </p:cNvSpPr>
          <p:nvPr>
            <p:ph type="body" sz="quarter" idx="16"/>
          </p:nvPr>
        </p:nvSpPr>
        <p:spPr>
          <a:xfrm>
            <a:off x="1404865" y="2621188"/>
            <a:ext cx="7301596" cy="40866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
        <p:nvSpPr>
          <p:cNvPr id="18" name="Text Placeholder 23"/>
          <p:cNvSpPr>
            <a:spLocks noGrp="1"/>
          </p:cNvSpPr>
          <p:nvPr>
            <p:ph type="body" sz="quarter" idx="17"/>
          </p:nvPr>
        </p:nvSpPr>
        <p:spPr>
          <a:xfrm>
            <a:off x="1404865" y="3046193"/>
            <a:ext cx="7301596" cy="410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
        <p:nvSpPr>
          <p:cNvPr id="19" name="Text Placeholder 23"/>
          <p:cNvSpPr>
            <a:spLocks noGrp="1"/>
          </p:cNvSpPr>
          <p:nvPr>
            <p:ph type="body" sz="quarter" idx="18"/>
          </p:nvPr>
        </p:nvSpPr>
        <p:spPr>
          <a:xfrm>
            <a:off x="1404865" y="3465286"/>
            <a:ext cx="7301596" cy="429029"/>
          </a:xfrm>
          <a:prstGeom prst="rect">
            <a:avLst/>
          </a:prstGeom>
        </p:spPr>
        <p:txBody>
          <a:bodyPr vert="horz" wrap="none"/>
          <a:lstStyle>
            <a:lvl1pPr>
              <a:spcAft>
                <a:spcPts val="3000"/>
              </a:spcAft>
              <a:buNone/>
              <a:defRPr sz="1800" baseline="0">
                <a:solidFill>
                  <a:schemeClr val="bg1"/>
                </a:solidFill>
                <a:latin typeface="Verdana"/>
                <a:cs typeface="Verdana"/>
              </a:defRPr>
            </a:lvl1pPr>
            <a:lvl2pPr algn="dist">
              <a:buNone/>
              <a:defRPr sz="1800">
                <a:latin typeface="Verdana"/>
                <a:cs typeface="Verdana"/>
              </a:defRPr>
            </a:lvl2pPr>
            <a:lvl3pPr algn="dist">
              <a:buNone/>
              <a:defRPr sz="1800">
                <a:latin typeface="Verdana"/>
                <a:cs typeface="Verdana"/>
              </a:defRPr>
            </a:lvl3pPr>
            <a:lvl4pPr algn="dist">
              <a:buNone/>
              <a:defRPr sz="1800">
                <a:latin typeface="Verdana"/>
                <a:cs typeface="Verdana"/>
              </a:defRPr>
            </a:lvl4pPr>
            <a:lvl5pPr algn="dist">
              <a:buNone/>
              <a:defRPr sz="1800">
                <a:latin typeface="Verdana"/>
                <a:cs typeface="Verdana"/>
              </a:defRPr>
            </a:lvl5pPr>
          </a:lstStyle>
          <a:p>
            <a:pPr lvl="0"/>
            <a:r>
              <a:rPr lang="en-US"/>
              <a:t>Click to edit Master text styles</a:t>
            </a:r>
          </a:p>
        </p:txBody>
      </p:sp>
    </p:spTree>
    <p:extLst>
      <p:ext uri="{BB962C8B-B14F-4D97-AF65-F5344CB8AC3E}">
        <p14:creationId xmlns:p14="http://schemas.microsoft.com/office/powerpoint/2010/main" val="412342042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resentation-Divider-Generic-G">
    <p:spTree>
      <p:nvGrpSpPr>
        <p:cNvPr id="1" name=""/>
        <p:cNvGrpSpPr/>
        <p:nvPr/>
      </p:nvGrpSpPr>
      <p:grpSpPr>
        <a:xfrm>
          <a:off x="0" y="0"/>
          <a:ext cx="0" cy="0"/>
          <a:chOff x="0" y="0"/>
          <a:chExt cx="0" cy="0"/>
        </a:xfrm>
      </p:grpSpPr>
      <p:sp>
        <p:nvSpPr>
          <p:cNvPr id="3" name="Rectangle 2"/>
          <p:cNvSpPr>
            <a:spLocks noChangeArrowheads="1"/>
          </p:cNvSpPr>
          <p:nvPr/>
        </p:nvSpPr>
        <p:spPr bwMode="auto">
          <a:xfrm>
            <a:off x="-17463" y="-17463"/>
            <a:ext cx="9178926" cy="6892926"/>
          </a:xfrm>
          <a:prstGeom prst="rect">
            <a:avLst/>
          </a:prstGeom>
          <a:solidFill>
            <a:srgbClr val="496B7F"/>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rgbClr val="FFFFFF"/>
              </a:solidFill>
              <a:latin typeface="Calibri" charset="0"/>
              <a:cs typeface="+mn-cs"/>
            </a:endParaRPr>
          </a:p>
        </p:txBody>
      </p:sp>
      <p:sp>
        <p:nvSpPr>
          <p:cNvPr id="5" name="Text Placeholder 11"/>
          <p:cNvSpPr>
            <a:spLocks noGrp="1"/>
          </p:cNvSpPr>
          <p:nvPr>
            <p:ph type="body" sz="quarter" idx="10"/>
          </p:nvPr>
        </p:nvSpPr>
        <p:spPr>
          <a:xfrm>
            <a:off x="1404865"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FFFFFF"/>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a:t>Click to edit Master text styles</a:t>
            </a:r>
          </a:p>
        </p:txBody>
      </p:sp>
    </p:spTree>
    <p:extLst>
      <p:ext uri="{BB962C8B-B14F-4D97-AF65-F5344CB8AC3E}">
        <p14:creationId xmlns:p14="http://schemas.microsoft.com/office/powerpoint/2010/main" val="282385616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resentation-Copy-B">
    <p:spTree>
      <p:nvGrpSpPr>
        <p:cNvPr id="1" name=""/>
        <p:cNvGrpSpPr/>
        <p:nvPr/>
      </p:nvGrpSpPr>
      <p:grpSpPr>
        <a:xfrm>
          <a:off x="0" y="0"/>
          <a:ext cx="0" cy="0"/>
          <a:chOff x="0" y="0"/>
          <a:chExt cx="0" cy="0"/>
        </a:xfrm>
      </p:grpSpPr>
      <p:sp>
        <p:nvSpPr>
          <p:cNvPr id="7" name="Text Placeholder 11"/>
          <p:cNvSpPr>
            <a:spLocks noGrp="1"/>
          </p:cNvSpPr>
          <p:nvPr>
            <p:ph type="body" sz="quarter" idx="10"/>
          </p:nvPr>
        </p:nvSpPr>
        <p:spPr>
          <a:xfrm>
            <a:off x="1413006" y="1126068"/>
            <a:ext cx="7314109"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rgbClr val="0C2344"/>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noProof="0"/>
              <a:t>Click to edit Master text styles</a:t>
            </a:r>
          </a:p>
        </p:txBody>
      </p:sp>
      <p:sp>
        <p:nvSpPr>
          <p:cNvPr id="8" name="Text Placeholder 12"/>
          <p:cNvSpPr>
            <a:spLocks noGrp="1"/>
          </p:cNvSpPr>
          <p:nvPr>
            <p:ph type="body" sz="quarter" idx="14"/>
          </p:nvPr>
        </p:nvSpPr>
        <p:spPr>
          <a:xfrm>
            <a:off x="1413689" y="2613025"/>
            <a:ext cx="7308850" cy="2671763"/>
          </a:xfrm>
          <a:prstGeom prst="rect">
            <a:avLst/>
          </a:prstGeom>
        </p:spPr>
        <p:txBody>
          <a:bodyPr vert="horz"/>
          <a:lstStyle>
            <a:lvl1pPr marL="0" marR="0" indent="0" algn="l" defTabSz="914400" rtl="0" eaLnBrk="1" fontAlgn="auto" latinLnBrk="0" hangingPunct="1">
              <a:lnSpc>
                <a:spcPts val="3000"/>
              </a:lnSpc>
              <a:spcBef>
                <a:spcPts val="0"/>
              </a:spcBef>
              <a:spcAft>
                <a:spcPts val="0"/>
              </a:spcAft>
              <a:buClrTx/>
              <a:buSzTx/>
              <a:buFont typeface="Arial" pitchFamily="34" charset="0"/>
              <a:buNone/>
              <a:tabLst/>
              <a:defRPr sz="1800" baseline="0">
                <a:solidFill>
                  <a:srgbClr val="0C2344"/>
                </a:solidFill>
                <a:latin typeface="Verdana"/>
                <a:cs typeface="Verdana"/>
              </a:defRPr>
            </a:lvl1pPr>
            <a:lvl2pPr>
              <a:buNone/>
              <a:defRPr sz="1800" baseline="0">
                <a:solidFill>
                  <a:srgbClr val="0C2344"/>
                </a:solidFill>
                <a:latin typeface="Verdana"/>
                <a:cs typeface="Verdana"/>
              </a:defRPr>
            </a:lvl2pPr>
            <a:lvl3pPr>
              <a:buNone/>
              <a:defRPr sz="1800">
                <a:latin typeface="Verdana"/>
                <a:cs typeface="Verdana"/>
              </a:defRPr>
            </a:lvl3pPr>
          </a:lstStyle>
          <a:p>
            <a:pPr lvl="0"/>
            <a:r>
              <a:rPr lang="en-US" noProof="0"/>
              <a:t>Click to edit Master text styles</a:t>
            </a:r>
          </a:p>
          <a:p>
            <a:pPr lvl="1"/>
            <a:r>
              <a:rPr lang="en-US" noProof="0"/>
              <a:t>Second level</a:t>
            </a:r>
          </a:p>
        </p:txBody>
      </p:sp>
      <p:sp>
        <p:nvSpPr>
          <p:cNvPr id="9" name="Text Placeholder 14"/>
          <p:cNvSpPr>
            <a:spLocks noGrp="1"/>
          </p:cNvSpPr>
          <p:nvPr>
            <p:ph type="body" sz="quarter" idx="15"/>
          </p:nvPr>
        </p:nvSpPr>
        <p:spPr>
          <a:xfrm>
            <a:off x="1413689" y="1858963"/>
            <a:ext cx="7308850" cy="754062"/>
          </a:xfrm>
          <a:prstGeom prst="rect">
            <a:avLst/>
          </a:prstGeom>
        </p:spPr>
        <p:txBody>
          <a:bodyPr vert="horz"/>
          <a:lstStyle>
            <a:lvl1pPr>
              <a:buNone/>
              <a:defRPr sz="1800" b="1" baseline="0">
                <a:solidFill>
                  <a:srgbClr val="0C2344"/>
                </a:solidFill>
                <a:latin typeface="Verdana"/>
                <a:cs typeface="Verdana"/>
              </a:defRPr>
            </a:lvl1pPr>
            <a:lvl2pPr>
              <a:buNone/>
              <a:defRPr sz="1800"/>
            </a:lvl2pPr>
            <a:lvl3pPr>
              <a:buNone/>
              <a:defRPr sz="1800"/>
            </a:lvl3pPr>
            <a:lvl4pPr>
              <a:buNone/>
              <a:defRPr sz="1800"/>
            </a:lvl4pPr>
            <a:lvl5pPr>
              <a:buNone/>
              <a:defRPr sz="1800"/>
            </a:lvl5pPr>
          </a:lstStyle>
          <a:p>
            <a:pPr lvl="0"/>
            <a:r>
              <a:rPr lang="en-US"/>
              <a:t>Click to edit Master text styles</a:t>
            </a:r>
          </a:p>
        </p:txBody>
      </p:sp>
    </p:spTree>
    <p:extLst>
      <p:ext uri="{BB962C8B-B14F-4D97-AF65-F5344CB8AC3E}">
        <p14:creationId xmlns:p14="http://schemas.microsoft.com/office/powerpoint/2010/main" val="321070740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esentation Final">
    <p:spTree>
      <p:nvGrpSpPr>
        <p:cNvPr id="1" name=""/>
        <p:cNvGrpSpPr/>
        <p:nvPr/>
      </p:nvGrpSpPr>
      <p:grpSpPr>
        <a:xfrm>
          <a:off x="0" y="0"/>
          <a:ext cx="0" cy="0"/>
          <a:chOff x="0" y="0"/>
          <a:chExt cx="0" cy="0"/>
        </a:xfrm>
      </p:grpSpPr>
      <p:sp>
        <p:nvSpPr>
          <p:cNvPr id="2" name="Rectangle 1"/>
          <p:cNvSpPr>
            <a:spLocks noChangeArrowheads="1"/>
          </p:cNvSpPr>
          <p:nvPr/>
        </p:nvSpPr>
        <p:spPr bwMode="auto">
          <a:xfrm>
            <a:off x="-17463" y="-17463"/>
            <a:ext cx="9248776" cy="6932613"/>
          </a:xfrm>
          <a:prstGeom prst="rect">
            <a:avLst/>
          </a:prstGeom>
          <a:solidFill>
            <a:srgbClr val="07203F"/>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14400">
              <a:defRPr/>
            </a:pPr>
            <a:endParaRPr lang="en-US">
              <a:solidFill>
                <a:srgbClr val="FFFFFF"/>
              </a:solidFill>
              <a:latin typeface="Calibri" charset="0"/>
              <a:cs typeface="+mn-cs"/>
            </a:endParaRPr>
          </a:p>
        </p:txBody>
      </p:sp>
      <p:pic>
        <p:nvPicPr>
          <p:cNvPr id="3" name="Picture 8" descr="s2u_r.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8763" y="2405063"/>
            <a:ext cx="6654800"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5837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457200" y="2188044"/>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2"/>
          <p:cNvGrpSpPr>
            <a:grpSpLocks/>
          </p:cNvGrpSpPr>
          <p:nvPr/>
        </p:nvGrpSpPr>
        <p:grpSpPr bwMode="auto">
          <a:xfrm>
            <a:off x="606659" y="319091"/>
            <a:ext cx="1907947" cy="965426"/>
            <a:chOff x="846762" y="242839"/>
            <a:chExt cx="11430116" cy="5005818"/>
          </a:xfrm>
        </p:grpSpPr>
        <p:pic>
          <p:nvPicPr>
            <p:cNvPr id="5"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792" y="242839"/>
              <a:ext cx="7242612" cy="438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bwMode="auto">
            <a:xfrm>
              <a:off x="846762" y="4162615"/>
              <a:ext cx="11430116" cy="1086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CA" sz="900" b="1" dirty="0">
                  <a:solidFill>
                    <a:srgbClr val="F7A209"/>
                  </a:solidFill>
                  <a:latin typeface="Calibri" charset="0"/>
                </a:rPr>
                <a:t>UBC Library Research Commons</a:t>
              </a:r>
              <a:endParaRPr lang="en-US" sz="900" b="1" dirty="0">
                <a:solidFill>
                  <a:srgbClr val="F7A209"/>
                </a:solidFill>
                <a:latin typeface="Calibri" charset="0"/>
              </a:endParaRPr>
            </a:p>
          </p:txBody>
        </p:sp>
      </p:grpSp>
    </p:spTree>
    <p:extLst>
      <p:ext uri="{BB962C8B-B14F-4D97-AF65-F5344CB8AC3E}">
        <p14:creationId xmlns:p14="http://schemas.microsoft.com/office/powerpoint/2010/main" val="4204314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el und Inhalt und 2 Bil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a:xfrm>
            <a:off x="402518" y="1771299"/>
            <a:ext cx="4080733" cy="5086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Fußzeilenplatzhalter 4"/>
          <p:cNvSpPr>
            <a:spLocks noGrp="1"/>
          </p:cNvSpPr>
          <p:nvPr>
            <p:ph type="ftr" sz="quarter" idx="11"/>
          </p:nvPr>
        </p:nvSpPr>
        <p:spPr/>
        <p:txBody>
          <a:bodyPr/>
          <a:lstStyle/>
          <a:p>
            <a:r>
              <a:rPr lang="de-DE"/>
              <a:t>workshop title | name of teacher</a:t>
            </a:r>
          </a:p>
        </p:txBody>
      </p:sp>
      <p:sp>
        <p:nvSpPr>
          <p:cNvPr id="6" name="Foliennummernplatzhalter 5"/>
          <p:cNvSpPr>
            <a:spLocks noGrp="1"/>
          </p:cNvSpPr>
          <p:nvPr>
            <p:ph type="sldNum" sz="quarter" idx="12"/>
          </p:nvPr>
        </p:nvSpPr>
        <p:spPr/>
        <p:txBody>
          <a:bodyPr/>
          <a:lstStyle/>
          <a:p>
            <a:fld id="{584FAA56-713E-7E41-BF62-2005B9AB2F20}" type="slidenum">
              <a:rPr lang="de-DE" smtClean="0"/>
              <a:t>‹#›</a:t>
            </a:fld>
            <a:endParaRPr lang="de-DE"/>
          </a:p>
        </p:txBody>
      </p:sp>
      <p:sp>
        <p:nvSpPr>
          <p:cNvPr id="7" name="Bildplatzhalter 6"/>
          <p:cNvSpPr>
            <a:spLocks noGrp="1"/>
          </p:cNvSpPr>
          <p:nvPr>
            <p:ph type="pic" sz="quarter" idx="13"/>
          </p:nvPr>
        </p:nvSpPr>
        <p:spPr>
          <a:xfrm>
            <a:off x="402518" y="2355827"/>
            <a:ext cx="4080733" cy="3289554"/>
          </a:xfrm>
        </p:spPr>
        <p:txBody>
          <a:bodyPr/>
          <a:lstStyle>
            <a:lvl1pPr marL="0" indent="0">
              <a:buNone/>
              <a:defRPr/>
            </a:lvl1pPr>
          </a:lstStyle>
          <a:p>
            <a:r>
              <a:rPr lang="en-US"/>
              <a:t>Click icon to add picture</a:t>
            </a:r>
            <a:endParaRPr lang="de-DE" dirty="0"/>
          </a:p>
        </p:txBody>
      </p:sp>
      <p:sp>
        <p:nvSpPr>
          <p:cNvPr id="9" name="Textplatzhalter 8"/>
          <p:cNvSpPr>
            <a:spLocks noGrp="1"/>
          </p:cNvSpPr>
          <p:nvPr>
            <p:ph type="body" sz="quarter" idx="14"/>
          </p:nvPr>
        </p:nvSpPr>
        <p:spPr>
          <a:xfrm>
            <a:off x="402518" y="5721294"/>
            <a:ext cx="4080733" cy="5769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Inhaltsplatzhalter 2"/>
          <p:cNvSpPr>
            <a:spLocks noGrp="1"/>
          </p:cNvSpPr>
          <p:nvPr>
            <p:ph idx="15"/>
          </p:nvPr>
        </p:nvSpPr>
        <p:spPr>
          <a:xfrm>
            <a:off x="4657265" y="1771299"/>
            <a:ext cx="4080733" cy="5086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2" name="Bildplatzhalter 6"/>
          <p:cNvSpPr>
            <a:spLocks noGrp="1"/>
          </p:cNvSpPr>
          <p:nvPr>
            <p:ph type="pic" sz="quarter" idx="16"/>
          </p:nvPr>
        </p:nvSpPr>
        <p:spPr>
          <a:xfrm>
            <a:off x="4658069" y="2355827"/>
            <a:ext cx="4080733" cy="3289554"/>
          </a:xfrm>
        </p:spPr>
        <p:txBody>
          <a:bodyPr/>
          <a:lstStyle>
            <a:lvl1pPr marL="0" indent="0">
              <a:buNone/>
              <a:defRPr/>
            </a:lvl1pPr>
          </a:lstStyle>
          <a:p>
            <a:r>
              <a:rPr lang="en-US"/>
              <a:t>Click icon to add picture</a:t>
            </a:r>
            <a:endParaRPr lang="de-DE" dirty="0"/>
          </a:p>
        </p:txBody>
      </p:sp>
      <p:sp>
        <p:nvSpPr>
          <p:cNvPr id="13" name="Textplatzhalter 8"/>
          <p:cNvSpPr>
            <a:spLocks noGrp="1"/>
          </p:cNvSpPr>
          <p:nvPr>
            <p:ph type="body" sz="quarter" idx="17"/>
          </p:nvPr>
        </p:nvSpPr>
        <p:spPr>
          <a:xfrm>
            <a:off x="4658069" y="5721294"/>
            <a:ext cx="4080733" cy="5769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1048129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el und Inhalt und 1 Bi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a:xfrm>
            <a:off x="402517" y="1771299"/>
            <a:ext cx="8342946" cy="5086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Fußzeilenplatzhalter 4"/>
          <p:cNvSpPr>
            <a:spLocks noGrp="1"/>
          </p:cNvSpPr>
          <p:nvPr>
            <p:ph type="ftr" sz="quarter" idx="11"/>
          </p:nvPr>
        </p:nvSpPr>
        <p:spPr/>
        <p:txBody>
          <a:bodyPr/>
          <a:lstStyle/>
          <a:p>
            <a:r>
              <a:rPr lang="de-DE"/>
              <a:t>workshop title | name of teacher</a:t>
            </a:r>
          </a:p>
        </p:txBody>
      </p:sp>
      <p:sp>
        <p:nvSpPr>
          <p:cNvPr id="6" name="Foliennummernplatzhalter 5"/>
          <p:cNvSpPr>
            <a:spLocks noGrp="1"/>
          </p:cNvSpPr>
          <p:nvPr>
            <p:ph type="sldNum" sz="quarter" idx="12"/>
          </p:nvPr>
        </p:nvSpPr>
        <p:spPr/>
        <p:txBody>
          <a:bodyPr/>
          <a:lstStyle/>
          <a:p>
            <a:fld id="{584FAA56-713E-7E41-BF62-2005B9AB2F20}" type="slidenum">
              <a:rPr lang="de-DE" smtClean="0"/>
              <a:t>‹#›</a:t>
            </a:fld>
            <a:endParaRPr lang="de-DE"/>
          </a:p>
        </p:txBody>
      </p:sp>
      <p:sp>
        <p:nvSpPr>
          <p:cNvPr id="7" name="Bildplatzhalter 6"/>
          <p:cNvSpPr>
            <a:spLocks noGrp="1"/>
          </p:cNvSpPr>
          <p:nvPr>
            <p:ph type="pic" sz="quarter" idx="13"/>
          </p:nvPr>
        </p:nvSpPr>
        <p:spPr>
          <a:xfrm>
            <a:off x="402517" y="2355827"/>
            <a:ext cx="8343325" cy="3036512"/>
          </a:xfrm>
        </p:spPr>
        <p:txBody>
          <a:bodyPr/>
          <a:lstStyle>
            <a:lvl1pPr marL="0" indent="0">
              <a:buNone/>
              <a:defRPr/>
            </a:lvl1pPr>
          </a:lstStyle>
          <a:p>
            <a:r>
              <a:rPr lang="en-US"/>
              <a:t>Click icon to add picture</a:t>
            </a:r>
            <a:endParaRPr lang="de-DE" dirty="0"/>
          </a:p>
        </p:txBody>
      </p:sp>
      <p:sp>
        <p:nvSpPr>
          <p:cNvPr id="9" name="Textplatzhalter 8"/>
          <p:cNvSpPr>
            <a:spLocks noGrp="1"/>
          </p:cNvSpPr>
          <p:nvPr>
            <p:ph type="body" sz="quarter" idx="14"/>
          </p:nvPr>
        </p:nvSpPr>
        <p:spPr>
          <a:xfrm>
            <a:off x="402517" y="5468251"/>
            <a:ext cx="8343326" cy="8295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2125143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file://localhost/%5C%5Clocalhost%5CUsers%5Canngoncalves%5CDesktop%5CUBC%20PPT%20Templates%20explore%5Cgraphic%20objects%5Cshield.png" TargetMode="External"/><Relationship Id="rId2" Type="http://schemas.openxmlformats.org/officeDocument/2006/relationships/slideLayout" Target="../slideLayouts/slideLayout2.xml"/><Relationship Id="rId16" Type="http://schemas.openxmlformats.org/officeDocument/2006/relationships/image" Target="file://localhost/%5C%5Clocalhost%5CUsers%5Canngoncalves%5CDesktop%5CUBC%20PPT%20Templates%20explore%5Cgraphic%20objects%5CtheUofBC.pn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file://localhost/%5C%5Clocalhost%5CUsers%5Canngoncalves%5CDesktop%5CUBC%20PPT%20Templates%20explore%5Cgraphic%20objects%5CPOM.png"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26" name="Group 1"/>
          <p:cNvGrpSpPr>
            <a:grpSpLocks/>
          </p:cNvGrpSpPr>
          <p:nvPr/>
        </p:nvGrpSpPr>
        <p:grpSpPr bwMode="auto">
          <a:xfrm>
            <a:off x="0" y="5946775"/>
            <a:ext cx="9220200" cy="911225"/>
            <a:chOff x="0" y="0"/>
            <a:chExt cx="9220200" cy="911225"/>
          </a:xfrm>
        </p:grpSpPr>
        <p:sp>
          <p:nvSpPr>
            <p:cNvPr id="3" name="Rectangle 2"/>
            <p:cNvSpPr/>
            <p:nvPr userDrawn="1"/>
          </p:nvSpPr>
          <p:spPr bwMode="auto">
            <a:xfrm>
              <a:off x="0" y="0"/>
              <a:ext cx="763588"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sp>
          <p:nvSpPr>
            <p:cNvPr id="4" name="Rectangle 3"/>
            <p:cNvSpPr/>
            <p:nvPr userDrawn="1"/>
          </p:nvSpPr>
          <p:spPr bwMode="auto">
            <a:xfrm>
              <a:off x="808038" y="0"/>
              <a:ext cx="1511300"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sp>
          <p:nvSpPr>
            <p:cNvPr id="5" name="Rectangle 4"/>
            <p:cNvSpPr/>
            <p:nvPr userDrawn="1"/>
          </p:nvSpPr>
          <p:spPr bwMode="auto">
            <a:xfrm>
              <a:off x="2363788" y="0"/>
              <a:ext cx="6856412" cy="9112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 </a:t>
              </a:r>
            </a:p>
          </p:txBody>
        </p:sp>
        <p:pic>
          <p:nvPicPr>
            <p:cNvPr id="1030" name="shield.png" descr="/Users/anngoncalves/Desktop/UBC PPT Templates explore/graphic objects/shield.png"/>
            <p:cNvPicPr>
              <a:picLocks noChangeAspect="1"/>
            </p:cNvPicPr>
            <p:nvPr userDrawn="1"/>
          </p:nvPicPr>
          <p:blipFill>
            <a:blip r:embed="rId11" r:link="rId12" cstate="print">
              <a:extLst>
                <a:ext uri="{28A0092B-C50C-407E-A947-70E740481C1C}">
                  <a14:useLocalDpi xmlns:a14="http://schemas.microsoft.com/office/drawing/2010/main" val="0"/>
                </a:ext>
              </a:extLst>
            </a:blip>
            <a:srcRect/>
            <a:stretch>
              <a:fillRect/>
            </a:stretch>
          </p:blipFill>
          <p:spPr bwMode="auto">
            <a:xfrm>
              <a:off x="227013" y="185738"/>
              <a:ext cx="3143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OM.png" descr="/Users/anngoncalves/Desktop/UBC PPT Templates explore/graphic objects/POM.png"/>
            <p:cNvPicPr>
              <a:picLocks noChangeAspect="1"/>
            </p:cNvPicPr>
            <p:nvPr userDrawn="1"/>
          </p:nvPicPr>
          <p:blipFill>
            <a:blip r:embed="rId13" r:link="rId14" cstate="print">
              <a:extLst>
                <a:ext uri="{28A0092B-C50C-407E-A947-70E740481C1C}">
                  <a14:useLocalDpi xmlns:a14="http://schemas.microsoft.com/office/drawing/2010/main" val="0"/>
                </a:ext>
              </a:extLst>
            </a:blip>
            <a:srcRect/>
            <a:stretch>
              <a:fillRect/>
            </a:stretch>
          </p:blipFill>
          <p:spPr bwMode="auto">
            <a:xfrm>
              <a:off x="1030288" y="215900"/>
              <a:ext cx="895350"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theUofBC.png" descr="/Users/anngoncalves/Desktop/UBC PPT Templates explore/graphic objects/theUofBC.png"/>
            <p:cNvPicPr>
              <a:picLocks noChangeAspect="1"/>
            </p:cNvPicPr>
            <p:nvPr userDrawn="1"/>
          </p:nvPicPr>
          <p:blipFill>
            <a:blip r:embed="rId15" r:link="rId16" cstate="print">
              <a:extLst>
                <a:ext uri="{28A0092B-C50C-407E-A947-70E740481C1C}">
                  <a14:useLocalDpi xmlns:a14="http://schemas.microsoft.com/office/drawing/2010/main" val="0"/>
                </a:ext>
              </a:extLst>
            </a:blip>
            <a:srcRect/>
            <a:stretch>
              <a:fillRect/>
            </a:stretch>
          </p:blipFill>
          <p:spPr bwMode="auto">
            <a:xfrm>
              <a:off x="2578100" y="241300"/>
              <a:ext cx="2176463"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701" r:id="rId8"/>
    <p:sldLayoutId id="2147483702" r:id="rId9"/>
  </p:sldLayoutIdLst>
  <p:hf hdr="0" ftr="0" dt="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ubc.summon.serialssolutions.com/2.0.0/link/0/eLvHCXMwfV3NS8MwFH-4eXEndYp1bgQPoodq2qa2g-FldHrfLp5CP1IY0wrrpvjf-0vaYh3DQykJKclL-l7eL3kfRJ57z-0dmRDmoZMmnnKTIMmFigMBtgI68qFAZ77iO6Y6TaLG37r_Fn5PgunFVGLjxFY55v5NnUeoNElC-Bzi7SvWB7xcQ29exaowUbZRauzd8H-gpB9tbWUn37Z-o_i8Xep4uBz631xDVqwDjzJjXgXs3gH647xKpNCjXlyuIKogxjblH7d-vXfNjulQaYeGEzpQxSlZlT8uq3m6ZLd14Om7PnmT93i9ejIksIYAtixYa_CsGfrkwTQ-o8EsWkxfbHQr67MgqR2GoJGE3jl1i49CXRADZhinmZOD8QOR8hD4TSiR5yKLvRDsbNF1iwz5-WZucUtpgmUFHibYdR2L-vu6sWjYrm4u1KSO8ANd5fFy_2cDOoJeIiqLrCvqbtZbNTTzN6JO-BqNzPz-AL8xsus" TargetMode="External"/></Relationships>
</file>

<file path=ppt/slides/_rels/slide12.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3.png"/><Relationship Id="rId26" Type="http://schemas.openxmlformats.org/officeDocument/2006/relationships/image" Target="../media/image27.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31.png"/><Relationship Id="rId42" Type="http://schemas.openxmlformats.org/officeDocument/2006/relationships/image" Target="../media/image35.png"/><Relationship Id="rId47" Type="http://schemas.openxmlformats.org/officeDocument/2006/relationships/customXml" Target="../ink/ink23.xml"/><Relationship Id="rId50" Type="http://schemas.openxmlformats.org/officeDocument/2006/relationships/image" Target="../media/image39.png"/><Relationship Id="rId55" Type="http://schemas.openxmlformats.org/officeDocument/2006/relationships/customXml" Target="../ink/ink27.xml"/><Relationship Id="rId7" Type="http://schemas.openxmlformats.org/officeDocument/2006/relationships/customXml" Target="../ink/ink3.xml"/><Relationship Id="rId2" Type="http://schemas.openxmlformats.org/officeDocument/2006/relationships/image" Target="../media/image16.png"/><Relationship Id="rId16" Type="http://schemas.openxmlformats.org/officeDocument/2006/relationships/image" Target="../media/image22.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6.png"/><Relationship Id="rId32" Type="http://schemas.openxmlformats.org/officeDocument/2006/relationships/image" Target="../media/image30.png"/><Relationship Id="rId37" Type="http://schemas.openxmlformats.org/officeDocument/2006/relationships/customXml" Target="../ink/ink18.xml"/><Relationship Id="rId40" Type="http://schemas.openxmlformats.org/officeDocument/2006/relationships/image" Target="../media/image34.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43.png"/><Relationship Id="rId5" Type="http://schemas.openxmlformats.org/officeDocument/2006/relationships/customXml" Target="../ink/ink2.xml"/><Relationship Id="rId19" Type="http://schemas.openxmlformats.org/officeDocument/2006/relationships/customXml" Target="../ink/ink9.xml"/><Relationship Id="rId4" Type="http://schemas.openxmlformats.org/officeDocument/2006/relationships/hyperlink" Target="https://link-springer-com.ezproxy.library.ubc.ca/chapter/10.1007/978-3-319-61121-1_1" TargetMode="External"/><Relationship Id="rId9" Type="http://schemas.openxmlformats.org/officeDocument/2006/relationships/customXml" Target="../ink/ink4.xml"/><Relationship Id="rId14" Type="http://schemas.openxmlformats.org/officeDocument/2006/relationships/image" Target="../media/image21.png"/><Relationship Id="rId22" Type="http://schemas.openxmlformats.org/officeDocument/2006/relationships/image" Target="../media/image25.png"/><Relationship Id="rId27" Type="http://schemas.openxmlformats.org/officeDocument/2006/relationships/customXml" Target="../ink/ink13.xml"/><Relationship Id="rId30" Type="http://schemas.openxmlformats.org/officeDocument/2006/relationships/image" Target="../media/image29.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38.png"/><Relationship Id="rId56" Type="http://schemas.openxmlformats.org/officeDocument/2006/relationships/image" Target="../media/image42.png"/><Relationship Id="rId8" Type="http://schemas.openxmlformats.org/officeDocument/2006/relationships/image" Target="../media/image18.png"/><Relationship Id="rId51" Type="http://schemas.openxmlformats.org/officeDocument/2006/relationships/customXml" Target="../ink/ink25.xml"/><Relationship Id="rId3" Type="http://schemas.openxmlformats.org/officeDocument/2006/relationships/hyperlink" Target="http://resolve.library.ubc.ca/cgi-bin/catsearch?bid=8463493" TargetMode="External"/><Relationship Id="rId12" Type="http://schemas.openxmlformats.org/officeDocument/2006/relationships/image" Target="../media/image20.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3.png"/><Relationship Id="rId46" Type="http://schemas.openxmlformats.org/officeDocument/2006/relationships/image" Target="../media/image37.png"/><Relationship Id="rId20" Type="http://schemas.openxmlformats.org/officeDocument/2006/relationships/image" Target="../media/image24.png"/><Relationship Id="rId41" Type="http://schemas.openxmlformats.org/officeDocument/2006/relationships/customXml" Target="../ink/ink20.xml"/><Relationship Id="rId54"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17.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8.png"/><Relationship Id="rId36" Type="http://schemas.openxmlformats.org/officeDocument/2006/relationships/image" Target="../media/image32.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19.png"/><Relationship Id="rId31" Type="http://schemas.openxmlformats.org/officeDocument/2006/relationships/customXml" Target="../ink/ink15.xml"/><Relationship Id="rId44" Type="http://schemas.openxmlformats.org/officeDocument/2006/relationships/image" Target="../media/image36.png"/><Relationship Id="rId52"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6.tmp"/><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hyperlink" Target="http://resolve.library.ubc.ca/cgi-bin/catsearch?bid=9111589"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NUL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books.google.ca/books?hl=en&amp;lr=&amp;id=vbyxBkkjFeYC&amp;oi=fnd&amp;pg=PA461&amp;dq=Maxwell+%26+Miller,+2008&amp;ots=cP-k0LCfce&amp;sig=2lFpo62inFC9ofkQPvm1gxD8TeI&amp;redir_esc=y#v=onepage&amp;q=Maxwell%20%26%20Miller%2C%202008&amp;f=false" TargetMode="External"/><Relationship Id="rId2" Type="http://schemas.openxmlformats.org/officeDocument/2006/relationships/hyperlink" Target="http://resolve.library.ubc.ca/cgi-bin/catsearch?bid=9160719" TargetMode="Externa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hyperlink" Target="http://resolve.library.ubc.ca/cgi-bin/catsearch?bid=2159172"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resolve.library.ubc.ca/cgi-bin/catsearch?bid=2159172"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researchcommons.library.ubc.ca/"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4.jpeg"/><Relationship Id="rId2" Type="http://schemas.openxmlformats.org/officeDocument/2006/relationships/image" Target="../media/image52.png"/><Relationship Id="rId1" Type="http://schemas.openxmlformats.org/officeDocument/2006/relationships/slideLayout" Target="../slideLayouts/slideLayout9.xml"/><Relationship Id="rId6" Type="http://schemas.openxmlformats.org/officeDocument/2006/relationships/image" Target="../media/image13.jpeg"/><Relationship Id="rId5" Type="http://schemas.openxmlformats.org/officeDocument/2006/relationships/image" Target="../media/image55.png"/><Relationship Id="rId4" Type="http://schemas.openxmlformats.org/officeDocument/2006/relationships/image" Target="../media/image54.JPG"/></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hyperlink" Target="http://resolve.library.ubc.ca/cgi-bin/catsearch?bid=9917080"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hyperlink" Target="http://resolve.library.ubc.ca/cgi-bin/catsearch?bid=2159172"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books.google.ca/books?hl=en&amp;lr=&amp;id=CR-JCwAAQBAJ&amp;oi=fnd&amp;pg=PP1&amp;dq=Richards+-+2015+-+Handling+Qualitative+Data+(3rd+edition)&amp;ots=ssi4pQwHsQ&amp;sig=_4qgKtkt7FQ7l-d61K7EPLMl1LY&amp;redir_esc=y#v=onepage&amp;q&amp;f=false" TargetMode="External"/><Relationship Id="rId2" Type="http://schemas.openxmlformats.org/officeDocument/2006/relationships/hyperlink" Target="https://pure.mpg.de/rest/items/item_2367612_3/component/file_2367624/content"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e5.onthehub.com/WebStore/OfferingsOfMajorVersionList.aspx?pmv=39a252d8-f743-e811-8103-000d3af41938&amp;cmi_mnuMain=3374c7d4-b6a4-e811-8109-000d3af41938&amp;ws=4f259259-10e4-de11-a13b-0030487d8897&amp;vsro=8" TargetMode="External"/><Relationship Id="rId2" Type="http://schemas.openxmlformats.org/officeDocument/2006/relationships/hyperlink" Target="https://it.ubc.ca/services/desktop-print-services/software-licensing/nvivo-pro-software" TargetMode="External"/><Relationship Id="rId1" Type="http://schemas.openxmlformats.org/officeDocument/2006/relationships/slideLayout" Target="../slideLayouts/slideLayout7.xml"/><Relationship Id="rId4" Type="http://schemas.openxmlformats.org/officeDocument/2006/relationships/hyperlink" Target="http://www.qsrinternational.com/trial-nvivo"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4.jpeg"/><Relationship Id="rId7" Type="http://schemas.openxmlformats.org/officeDocument/2006/relationships/hyperlink" Target="mailto:research.commons@ubc.ca" TargetMode="External"/><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hyperlink" Target="http://elred.library.ubc.ca/libs/" TargetMode="External"/><Relationship Id="rId5" Type="http://schemas.openxmlformats.org/officeDocument/2006/relationships/hyperlink" Target="http://researchcommons.library.ubc.ca/" TargetMode="External"/><Relationship Id="rId10" Type="http://schemas.openxmlformats.org/officeDocument/2006/relationships/image" Target="../media/image87.png"/><Relationship Id="rId4" Type="http://schemas.openxmlformats.org/officeDocument/2006/relationships/hyperlink" Target="http://koerner.library.ubc.ca/services/research-commons/" TargetMode="External"/><Relationship Id="rId9" Type="http://schemas.openxmlformats.org/officeDocument/2006/relationships/image" Target="../media/image86.png"/></Relationships>
</file>

<file path=ppt/slides/_rels/slide8.xml.rels><?xml version="1.0" encoding="UTF-8" standalone="yes"?>
<Relationships xmlns="http://schemas.openxmlformats.org/package/2006/relationships"><Relationship Id="rId3" Type="http://schemas.openxmlformats.org/officeDocument/2006/relationships/hyperlink" Target="http://resolve.library.ubc.ca/cgi-bin/catsearch?bid=9917079" TargetMode="External"/><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hyperlink" Target="http://www.qualisresearch.com/DownLoads/qda.pdf"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books.google.ca/books?hl=en&amp;lr=&amp;id=siIlCwAAQBAJ&amp;oi=fnd&amp;pg=PT62&amp;dq=+Notes+Toward+a+Theory+of+Qualitative+Data+Analysis&amp;ots=h2mvvOtYq9&amp;sig=LRs2vczaUNxpBmBw6KtcgHexLEg&amp;redir_esc=y#v=onepage&amp;q=Notes%20Toward%20a%20Theory%20of%20Qualitative%20Data%20Analysis&amp;f=false" TargetMode="External"/><Relationship Id="rId2" Type="http://schemas.openxmlformats.org/officeDocument/2006/relationships/image" Target="../media/image13.jpeg"/><Relationship Id="rId1" Type="http://schemas.openxmlformats.org/officeDocument/2006/relationships/slideLayout" Target="../slideLayouts/slideLayout8.xml"/><Relationship Id="rId5" Type="http://schemas.openxmlformats.org/officeDocument/2006/relationships/image" Target="../media/image14.jpeg"/><Relationship Id="rId4" Type="http://schemas.openxmlformats.org/officeDocument/2006/relationships/hyperlink" Target="https://journals-sagepub-com.ezproxy.library.ubc.ca/doi/abs/10.3102/0091732X00600131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846138" y="242888"/>
            <a:ext cx="7321550" cy="4384675"/>
            <a:chOff x="846768" y="242839"/>
            <a:chExt cx="7321636" cy="4384941"/>
          </a:xfrm>
        </p:grpSpPr>
        <p:pic>
          <p:nvPicPr>
            <p:cNvPr id="7172"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5792" y="242839"/>
              <a:ext cx="7242612" cy="438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bwMode="auto">
            <a:xfrm>
              <a:off x="846768" y="4162614"/>
              <a:ext cx="3205200" cy="3159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CA" altLang="en-US" sz="1700" b="1" dirty="0">
                  <a:solidFill>
                    <a:srgbClr val="F7A209"/>
                  </a:solidFill>
                  <a:latin typeface="Calibri" pitchFamily="34" charset="0"/>
                  <a:ea typeface="ＭＳ Ｐゴシック" pitchFamily="34" charset="-128"/>
                </a:rPr>
                <a:t>UBC Library Research Commons</a:t>
              </a:r>
              <a:endParaRPr lang="en-US" altLang="en-US" sz="1700" b="1" dirty="0">
                <a:solidFill>
                  <a:srgbClr val="F7A209"/>
                </a:solidFill>
                <a:latin typeface="Calibri" pitchFamily="34" charset="0"/>
                <a:ea typeface="ＭＳ Ｐゴシック" pitchFamily="34" charset="-128"/>
              </a:endParaRPr>
            </a:p>
          </p:txBody>
        </p:sp>
      </p:grpSp>
      <p:sp>
        <p:nvSpPr>
          <p:cNvPr id="7171" name="Title 1"/>
          <p:cNvSpPr txBox="1">
            <a:spLocks/>
          </p:cNvSpPr>
          <p:nvPr/>
        </p:nvSpPr>
        <p:spPr bwMode="auto">
          <a:xfrm>
            <a:off x="2298700" y="4869160"/>
            <a:ext cx="59594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r"/>
            <a:r>
              <a:rPr lang="en-CA" altLang="en-US" sz="3200" b="1" dirty="0">
                <a:latin typeface="Calibri" pitchFamily="34" charset="0"/>
              </a:rPr>
              <a:t>Getting Started with NVivo</a:t>
            </a:r>
            <a:br>
              <a:rPr lang="en-CA" altLang="en-US" sz="2400" dirty="0">
                <a:latin typeface="Calibri" pitchFamily="34" charset="0"/>
              </a:rPr>
            </a:br>
            <a:r>
              <a:rPr lang="en-CA" altLang="en-US" b="1" dirty="0">
                <a:latin typeface="Calibri" pitchFamily="34" charset="0"/>
              </a:rPr>
              <a:t>2021</a:t>
            </a:r>
            <a:endParaRPr lang="en-US" altLang="en-US" b="1" dirty="0">
              <a:latin typeface="Calibri" pitchFamily="34" charset="0"/>
            </a:endParaRPr>
          </a:p>
        </p:txBody>
      </p:sp>
    </p:spTree>
    <p:extLst>
      <p:ext uri="{BB962C8B-B14F-4D97-AF65-F5344CB8AC3E}">
        <p14:creationId xmlns:p14="http://schemas.microsoft.com/office/powerpoint/2010/main" val="1854002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96119-8233-5648-9F5C-11387C3B1802}"/>
              </a:ext>
            </a:extLst>
          </p:cNvPr>
          <p:cNvSpPr>
            <a:spLocks noGrp="1"/>
          </p:cNvSpPr>
          <p:nvPr>
            <p:ph type="title"/>
          </p:nvPr>
        </p:nvSpPr>
        <p:spPr>
          <a:xfrm>
            <a:off x="1331640" y="274638"/>
            <a:ext cx="7560840" cy="994122"/>
          </a:xfrm>
        </p:spPr>
        <p:txBody>
          <a:bodyPr/>
          <a:lstStyle/>
          <a:p>
            <a:r>
              <a:rPr lang="en-US" sz="3200" b="1" dirty="0"/>
              <a:t>Stages of a research project in </a:t>
            </a:r>
            <a:r>
              <a:rPr lang="en-US" sz="3200" b="1" dirty="0" err="1"/>
              <a:t>NVivo</a:t>
            </a:r>
            <a:br>
              <a:rPr lang="en-US" dirty="0"/>
            </a:br>
            <a:endParaRPr lang="en-US" dirty="0"/>
          </a:p>
        </p:txBody>
      </p:sp>
      <p:graphicFrame>
        <p:nvGraphicFramePr>
          <p:cNvPr id="4" name="Content Placeholder 3">
            <a:extLst>
              <a:ext uri="{FF2B5EF4-FFF2-40B4-BE49-F238E27FC236}">
                <a16:creationId xmlns:a16="http://schemas.microsoft.com/office/drawing/2014/main" id="{C3BBC12E-FAF7-CC43-8422-27900BE977D1}"/>
              </a:ext>
            </a:extLst>
          </p:cNvPr>
          <p:cNvGraphicFramePr>
            <a:graphicFrameLocks noGrp="1"/>
          </p:cNvGraphicFramePr>
          <p:nvPr>
            <p:ph idx="1"/>
            <p:extLst>
              <p:ext uri="{D42A27DB-BD31-4B8C-83A1-F6EECF244321}">
                <p14:modId xmlns:p14="http://schemas.microsoft.com/office/powerpoint/2010/main" val="1172953639"/>
              </p:ext>
            </p:extLst>
          </p:nvPr>
        </p:nvGraphicFramePr>
        <p:xfrm>
          <a:off x="611560" y="1412776"/>
          <a:ext cx="8208912" cy="5112567"/>
        </p:xfrm>
        <a:graphic>
          <a:graphicData uri="http://schemas.openxmlformats.org/drawingml/2006/table">
            <a:tbl>
              <a:tblPr firstRow="1" bandRow="1">
                <a:tableStyleId>{5C22544A-7EE6-4342-B048-85BDC9FD1C3A}</a:tableStyleId>
              </a:tblPr>
              <a:tblGrid>
                <a:gridCol w="1614868">
                  <a:extLst>
                    <a:ext uri="{9D8B030D-6E8A-4147-A177-3AD203B41FA5}">
                      <a16:colId xmlns:a16="http://schemas.microsoft.com/office/drawing/2014/main" val="3519685323"/>
                    </a:ext>
                  </a:extLst>
                </a:gridCol>
                <a:gridCol w="6594044">
                  <a:extLst>
                    <a:ext uri="{9D8B030D-6E8A-4147-A177-3AD203B41FA5}">
                      <a16:colId xmlns:a16="http://schemas.microsoft.com/office/drawing/2014/main" val="793178919"/>
                    </a:ext>
                  </a:extLst>
                </a:gridCol>
              </a:tblGrid>
              <a:tr h="385854">
                <a:tc>
                  <a:txBody>
                    <a:bodyPr/>
                    <a:lstStyle/>
                    <a:p>
                      <a:r>
                        <a:rPr lang="en-US" dirty="0"/>
                        <a:t>Stage</a:t>
                      </a:r>
                    </a:p>
                  </a:txBody>
                  <a:tcPr/>
                </a:tc>
                <a:tc>
                  <a:txBody>
                    <a:bodyPr/>
                    <a:lstStyle/>
                    <a:p>
                      <a:r>
                        <a:rPr lang="en-US" dirty="0"/>
                        <a:t>Processes</a:t>
                      </a:r>
                    </a:p>
                  </a:txBody>
                  <a:tcPr/>
                </a:tc>
                <a:extLst>
                  <a:ext uri="{0D108BD9-81ED-4DB2-BD59-A6C34878D82A}">
                    <a16:rowId xmlns:a16="http://schemas.microsoft.com/office/drawing/2014/main" val="3381244775"/>
                  </a:ext>
                </a:extLst>
              </a:tr>
              <a:tr h="1254026">
                <a:tc>
                  <a:txBody>
                    <a:bodyPr/>
                    <a:lstStyle/>
                    <a:p>
                      <a:r>
                        <a:rPr lang="en-US" dirty="0"/>
                        <a:t>Literature Review</a:t>
                      </a:r>
                    </a:p>
                  </a:txBody>
                  <a:tcPr/>
                </a:tc>
                <a:tc>
                  <a:txBody>
                    <a:bodyPr/>
                    <a:lstStyle/>
                    <a:p>
                      <a:r>
                        <a:rPr lang="en-US" dirty="0"/>
                        <a:t>Collecting relationships, themes, findings</a:t>
                      </a:r>
                      <a:r>
                        <a:rPr lang="en-US" baseline="0" dirty="0"/>
                        <a:t> and gaps</a:t>
                      </a:r>
                      <a:endParaRPr lang="en-US" dirty="0"/>
                    </a:p>
                  </a:txBody>
                  <a:tcPr/>
                </a:tc>
                <a:extLst>
                  <a:ext uri="{0D108BD9-81ED-4DB2-BD59-A6C34878D82A}">
                    <a16:rowId xmlns:a16="http://schemas.microsoft.com/office/drawing/2014/main" val="183251340"/>
                  </a:ext>
                </a:extLst>
              </a:tr>
              <a:tr h="964635">
                <a:tc>
                  <a:txBody>
                    <a:bodyPr/>
                    <a:lstStyle/>
                    <a:p>
                      <a:r>
                        <a:rPr lang="en-US" dirty="0"/>
                        <a:t>Research Design</a:t>
                      </a:r>
                    </a:p>
                  </a:txBody>
                  <a:tcPr/>
                </a:tc>
                <a:tc>
                  <a:txBody>
                    <a:bodyPr/>
                    <a:lstStyle/>
                    <a:p>
                      <a:r>
                        <a:rPr lang="en-US" dirty="0"/>
                        <a:t>Build</a:t>
                      </a:r>
                      <a:r>
                        <a:rPr lang="en-US" baseline="0" dirty="0"/>
                        <a:t> audit trail</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Creating models</a:t>
                      </a:r>
                    </a:p>
                    <a:p>
                      <a:endParaRPr lang="en-US" dirty="0"/>
                    </a:p>
                  </a:txBody>
                  <a:tcPr/>
                </a:tc>
                <a:extLst>
                  <a:ext uri="{0D108BD9-81ED-4DB2-BD59-A6C34878D82A}">
                    <a16:rowId xmlns:a16="http://schemas.microsoft.com/office/drawing/2014/main" val="1969716807"/>
                  </a:ext>
                </a:extLst>
              </a:tr>
              <a:tr h="1543417">
                <a:tc>
                  <a:txBody>
                    <a:bodyPr/>
                    <a:lstStyle/>
                    <a:p>
                      <a:r>
                        <a:rPr lang="en-US" dirty="0"/>
                        <a:t>Data collection and analysis</a:t>
                      </a:r>
                    </a:p>
                  </a:txBody>
                  <a:tcPr/>
                </a:tc>
                <a:tc>
                  <a:txBody>
                    <a:bodyPr/>
                    <a:lstStyle/>
                    <a:p>
                      <a:r>
                        <a:rPr lang="en-US" dirty="0"/>
                        <a:t>Bringing</a:t>
                      </a:r>
                      <a:r>
                        <a:rPr lang="en-US" baseline="0" dirty="0"/>
                        <a:t> together similar data (demographics, themes, concepts) </a:t>
                      </a:r>
                    </a:p>
                    <a:p>
                      <a:r>
                        <a:rPr lang="en-US" baseline="0" dirty="0"/>
                        <a:t>Inductive / deductive </a:t>
                      </a:r>
                    </a:p>
                    <a:p>
                      <a:r>
                        <a:rPr lang="en-US" baseline="0" dirty="0"/>
                        <a:t>Exploring data (queries)</a:t>
                      </a:r>
                    </a:p>
                    <a:p>
                      <a:r>
                        <a:rPr lang="en-US" baseline="0" dirty="0"/>
                        <a:t>Linking data</a:t>
                      </a:r>
                    </a:p>
                  </a:txBody>
                  <a:tcPr/>
                </a:tc>
                <a:extLst>
                  <a:ext uri="{0D108BD9-81ED-4DB2-BD59-A6C34878D82A}">
                    <a16:rowId xmlns:a16="http://schemas.microsoft.com/office/drawing/2014/main" val="3475671378"/>
                  </a:ext>
                </a:extLst>
              </a:tr>
              <a:tr h="964635">
                <a:tc>
                  <a:txBody>
                    <a:bodyPr/>
                    <a:lstStyle/>
                    <a:p>
                      <a:r>
                        <a:rPr lang="en-US" dirty="0"/>
                        <a:t>Writing</a:t>
                      </a:r>
                    </a:p>
                  </a:txBody>
                  <a:tcPr/>
                </a:tc>
                <a:tc>
                  <a:txBody>
                    <a:bodyPr/>
                    <a:lstStyle/>
                    <a:p>
                      <a:r>
                        <a:rPr lang="en-US" dirty="0"/>
                        <a:t>Keeping track of ideas</a:t>
                      </a:r>
                    </a:p>
                    <a:p>
                      <a:r>
                        <a:rPr lang="en-US" dirty="0"/>
                        <a:t>Visualizing</a:t>
                      </a:r>
                    </a:p>
                    <a:p>
                      <a:r>
                        <a:rPr lang="en-US" dirty="0"/>
                        <a:t>Reporting</a:t>
                      </a:r>
                    </a:p>
                  </a:txBody>
                  <a:tcPr/>
                </a:tc>
                <a:extLst>
                  <a:ext uri="{0D108BD9-81ED-4DB2-BD59-A6C34878D82A}">
                    <a16:rowId xmlns:a16="http://schemas.microsoft.com/office/drawing/2014/main" val="2861223542"/>
                  </a:ext>
                </a:extLst>
              </a:tr>
            </a:tbl>
          </a:graphicData>
        </a:graphic>
      </p:graphicFrame>
    </p:spTree>
    <p:extLst>
      <p:ext uri="{BB962C8B-B14F-4D97-AF65-F5344CB8AC3E}">
        <p14:creationId xmlns:p14="http://schemas.microsoft.com/office/powerpoint/2010/main" val="37173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159D41-9CFB-0F44-B77C-F02D9274AD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0206" y="0"/>
            <a:ext cx="7133794" cy="5911355"/>
          </a:xfrm>
        </p:spPr>
      </p:pic>
      <p:sp>
        <p:nvSpPr>
          <p:cNvPr id="2" name="Title 1">
            <a:extLst>
              <a:ext uri="{FF2B5EF4-FFF2-40B4-BE49-F238E27FC236}">
                <a16:creationId xmlns:a16="http://schemas.microsoft.com/office/drawing/2014/main" id="{F2864B10-B563-104E-9AAD-2AD5BA83F03D}"/>
              </a:ext>
            </a:extLst>
          </p:cNvPr>
          <p:cNvSpPr>
            <a:spLocks noGrp="1"/>
          </p:cNvSpPr>
          <p:nvPr>
            <p:ph type="title"/>
          </p:nvPr>
        </p:nvSpPr>
        <p:spPr>
          <a:xfrm>
            <a:off x="0" y="1444824"/>
            <a:ext cx="2160240" cy="782960"/>
          </a:xfrm>
        </p:spPr>
        <p:txBody>
          <a:bodyPr/>
          <a:lstStyle/>
          <a:p>
            <a:r>
              <a:rPr lang="en-CA" sz="3600" dirty="0"/>
              <a:t>How do I approach my research project?</a:t>
            </a:r>
            <a:endParaRPr lang="en-US" sz="3600" dirty="0"/>
          </a:p>
        </p:txBody>
      </p:sp>
      <p:sp>
        <p:nvSpPr>
          <p:cNvPr id="3" name="Rectangle 2">
            <a:extLst>
              <a:ext uri="{FF2B5EF4-FFF2-40B4-BE49-F238E27FC236}">
                <a16:creationId xmlns:a16="http://schemas.microsoft.com/office/drawing/2014/main" id="{96EED3FD-3BDB-4153-BF3E-56A48F0BE571}"/>
              </a:ext>
            </a:extLst>
          </p:cNvPr>
          <p:cNvSpPr/>
          <p:nvPr/>
        </p:nvSpPr>
        <p:spPr>
          <a:xfrm>
            <a:off x="2160240" y="44624"/>
            <a:ext cx="6983760" cy="5866731"/>
          </a:xfrm>
          <a:prstGeom prst="rect">
            <a:avLst/>
          </a:prstGeom>
          <a:solidFill>
            <a:schemeClr val="bg1">
              <a:lumMod val="85000"/>
              <a:alpha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759E245E-CE29-4450-9B24-2BD864478B1E}"/>
              </a:ext>
            </a:extLst>
          </p:cNvPr>
          <p:cNvSpPr txBox="1"/>
          <p:nvPr/>
        </p:nvSpPr>
        <p:spPr>
          <a:xfrm>
            <a:off x="2790155" y="1700808"/>
            <a:ext cx="5688632" cy="2985433"/>
          </a:xfrm>
          <a:prstGeom prst="rect">
            <a:avLst/>
          </a:prstGeom>
          <a:noFill/>
        </p:spPr>
        <p:txBody>
          <a:bodyPr wrap="square" rtlCol="0">
            <a:spAutoFit/>
          </a:bodyPr>
          <a:lstStyle/>
          <a:p>
            <a:r>
              <a:rPr lang="en-US" sz="2800" dirty="0"/>
              <a:t>Qualitative data analysis -- including in NVivo -- is characteristically</a:t>
            </a:r>
          </a:p>
          <a:p>
            <a:endParaRPr lang="en-US" sz="2800" dirty="0"/>
          </a:p>
          <a:p>
            <a:pPr algn="ctr"/>
            <a:r>
              <a:rPr lang="en-US" sz="2800" b="1" dirty="0"/>
              <a:t>non-linear</a:t>
            </a:r>
            <a:r>
              <a:rPr lang="en-US" sz="2800" dirty="0"/>
              <a:t>, </a:t>
            </a:r>
            <a:r>
              <a:rPr lang="en-US" sz="2800" b="1" dirty="0"/>
              <a:t>emergent</a:t>
            </a:r>
            <a:r>
              <a:rPr lang="en-US" sz="2800" dirty="0"/>
              <a:t>, </a:t>
            </a:r>
            <a:r>
              <a:rPr lang="en-US" sz="2800" b="1" dirty="0"/>
              <a:t>iterative</a:t>
            </a:r>
            <a:r>
              <a:rPr lang="en-US" sz="2800" dirty="0"/>
              <a:t>, and </a:t>
            </a:r>
            <a:r>
              <a:rPr lang="en-US" sz="2800" b="1" dirty="0"/>
              <a:t>reflexive</a:t>
            </a:r>
            <a:r>
              <a:rPr lang="en-US" sz="2800" dirty="0"/>
              <a:t>.</a:t>
            </a:r>
          </a:p>
          <a:p>
            <a:endParaRPr lang="en-US" sz="2800" dirty="0"/>
          </a:p>
          <a:p>
            <a:pPr algn="r"/>
            <a:r>
              <a:rPr lang="en-US" dirty="0"/>
              <a:t>(</a:t>
            </a:r>
            <a:r>
              <a:rPr lang="en-US" dirty="0">
                <a:hlinkClick r:id="rId4"/>
              </a:rPr>
              <a:t>Silver &amp; </a:t>
            </a:r>
            <a:r>
              <a:rPr lang="en-US" dirty="0" err="1">
                <a:hlinkClick r:id="rId4"/>
              </a:rPr>
              <a:t>Lewins</a:t>
            </a:r>
            <a:r>
              <a:rPr lang="en-US" dirty="0">
                <a:hlinkClick r:id="rId4"/>
              </a:rPr>
              <a:t>, 2014</a:t>
            </a:r>
            <a:r>
              <a:rPr lang="en-US" dirty="0"/>
              <a:t>)  </a:t>
            </a:r>
            <a:endParaRPr lang="en-CA" dirty="0"/>
          </a:p>
        </p:txBody>
      </p:sp>
    </p:spTree>
    <p:extLst>
      <p:ext uri="{BB962C8B-B14F-4D97-AF65-F5344CB8AC3E}">
        <p14:creationId xmlns:p14="http://schemas.microsoft.com/office/powerpoint/2010/main" val="161639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7B3AE-EE43-4511-8BD6-46F777B138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835FFD-B601-476E-93B6-7562F742E6A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63F847E-192A-4517-9508-6A2838E49250}"/>
              </a:ext>
            </a:extLst>
          </p:cNvPr>
          <p:cNvPicPr>
            <a:picLocks noChangeAspect="1"/>
          </p:cNvPicPr>
          <p:nvPr/>
        </p:nvPicPr>
        <p:blipFill>
          <a:blip r:embed="rId2"/>
          <a:stretch>
            <a:fillRect/>
          </a:stretch>
        </p:blipFill>
        <p:spPr>
          <a:xfrm>
            <a:off x="0" y="0"/>
            <a:ext cx="9252520" cy="6858000"/>
          </a:xfrm>
          <a:prstGeom prst="rect">
            <a:avLst/>
          </a:prstGeom>
        </p:spPr>
      </p:pic>
      <p:sp>
        <p:nvSpPr>
          <p:cNvPr id="5" name="TextBox 4">
            <a:extLst>
              <a:ext uri="{FF2B5EF4-FFF2-40B4-BE49-F238E27FC236}">
                <a16:creationId xmlns:a16="http://schemas.microsoft.com/office/drawing/2014/main" id="{EE2F08A6-5CFC-4C1C-8215-C50C925B3B7E}"/>
              </a:ext>
            </a:extLst>
          </p:cNvPr>
          <p:cNvSpPr txBox="1"/>
          <p:nvPr/>
        </p:nvSpPr>
        <p:spPr>
          <a:xfrm>
            <a:off x="5776650" y="5589240"/>
            <a:ext cx="2880604" cy="642728"/>
          </a:xfrm>
          <a:prstGeom prst="rect">
            <a:avLst/>
          </a:prstGeom>
          <a:noFill/>
        </p:spPr>
        <p:txBody>
          <a:bodyPr wrap="none" lIns="0" tIns="0" rIns="0" bIns="0" numCol="1" rtlCol="0" anchor="b" anchorCtr="0">
            <a:noAutofit/>
          </a:bodyPr>
          <a:lstStyle/>
          <a:p>
            <a:r>
              <a:rPr lang="en-US" sz="1687" dirty="0">
                <a:solidFill>
                  <a:srgbClr val="333333"/>
                </a:solidFill>
                <a:latin typeface="Klavika Medium"/>
                <a:cs typeface="Klavika Medium"/>
              </a:rPr>
              <a:t>(</a:t>
            </a:r>
            <a:r>
              <a:rPr lang="en-US" sz="1687" dirty="0">
                <a:solidFill>
                  <a:srgbClr val="333333"/>
                </a:solidFill>
                <a:latin typeface="Klavika Medium"/>
                <a:cs typeface="Klavika Medium"/>
                <a:hlinkClick r:id="rId3"/>
              </a:rPr>
              <a:t>Silver &amp; </a:t>
            </a:r>
            <a:r>
              <a:rPr lang="en-US" sz="1687" dirty="0" err="1">
                <a:solidFill>
                  <a:srgbClr val="333333"/>
                </a:solidFill>
                <a:latin typeface="Klavika Medium"/>
                <a:cs typeface="Klavika Medium"/>
                <a:hlinkClick r:id="rId3"/>
              </a:rPr>
              <a:t>Lewins</a:t>
            </a:r>
            <a:r>
              <a:rPr lang="en-US" sz="1687" dirty="0">
                <a:solidFill>
                  <a:srgbClr val="333333"/>
                </a:solidFill>
                <a:latin typeface="Klavika Medium"/>
                <a:cs typeface="Klavika Medium"/>
                <a:hlinkClick r:id="rId3"/>
              </a:rPr>
              <a:t>, 2014</a:t>
            </a:r>
            <a:r>
              <a:rPr lang="en-US" sz="1687" dirty="0">
                <a:solidFill>
                  <a:srgbClr val="333333"/>
                </a:solidFill>
                <a:latin typeface="Klavika Medium"/>
                <a:cs typeface="Klavika Medium"/>
              </a:rPr>
              <a:t>; </a:t>
            </a:r>
            <a:r>
              <a:rPr lang="en-US" sz="1687" dirty="0">
                <a:solidFill>
                  <a:srgbClr val="333333"/>
                </a:solidFill>
                <a:latin typeface="Klavika Medium"/>
                <a:cs typeface="Klavika Medium"/>
                <a:hlinkClick r:id="rId4"/>
              </a:rPr>
              <a:t>Silver, 2018</a:t>
            </a:r>
            <a:r>
              <a:rPr lang="en-US" sz="1687" dirty="0">
                <a:solidFill>
                  <a:srgbClr val="333333"/>
                </a:solidFill>
                <a:latin typeface="Klavika Medium"/>
                <a:cs typeface="Klavika Medium"/>
              </a:rPr>
              <a:t>)</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C757D27B-EBE5-4CDC-A158-CEDD9F7D173F}"/>
                  </a:ext>
                </a:extLst>
              </p14:cNvPr>
              <p14:cNvContentPartPr/>
              <p14:nvPr/>
            </p14:nvContentPartPr>
            <p14:xfrm>
              <a:off x="3835320" y="1386674"/>
              <a:ext cx="1031760" cy="9000"/>
            </p14:xfrm>
          </p:contentPart>
        </mc:Choice>
        <mc:Fallback xmlns="">
          <p:pic>
            <p:nvPicPr>
              <p:cNvPr id="10" name="Ink 9">
                <a:extLst>
                  <a:ext uri="{FF2B5EF4-FFF2-40B4-BE49-F238E27FC236}">
                    <a16:creationId xmlns:a16="http://schemas.microsoft.com/office/drawing/2014/main" id="{C757D27B-EBE5-4CDC-A158-CEDD9F7D173F}"/>
                  </a:ext>
                </a:extLst>
              </p:cNvPr>
              <p:cNvPicPr/>
              <p:nvPr/>
            </p:nvPicPr>
            <p:blipFill>
              <a:blip r:embed="rId6"/>
              <a:stretch>
                <a:fillRect/>
              </a:stretch>
            </p:blipFill>
            <p:spPr>
              <a:xfrm>
                <a:off x="3781680" y="1279034"/>
                <a:ext cx="11394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075D39AA-589F-4E2C-80C7-F751981C41D0}"/>
                  </a:ext>
                </a:extLst>
              </p14:cNvPr>
              <p14:cNvContentPartPr/>
              <p14:nvPr/>
            </p14:nvContentPartPr>
            <p14:xfrm>
              <a:off x="5160120" y="871154"/>
              <a:ext cx="672120" cy="22680"/>
            </p14:xfrm>
          </p:contentPart>
        </mc:Choice>
        <mc:Fallback xmlns="">
          <p:pic>
            <p:nvPicPr>
              <p:cNvPr id="11" name="Ink 10">
                <a:extLst>
                  <a:ext uri="{FF2B5EF4-FFF2-40B4-BE49-F238E27FC236}">
                    <a16:creationId xmlns:a16="http://schemas.microsoft.com/office/drawing/2014/main" id="{075D39AA-589F-4E2C-80C7-F751981C41D0}"/>
                  </a:ext>
                </a:extLst>
              </p:cNvPr>
              <p:cNvPicPr/>
              <p:nvPr/>
            </p:nvPicPr>
            <p:blipFill>
              <a:blip r:embed="rId8"/>
              <a:stretch>
                <a:fillRect/>
              </a:stretch>
            </p:blipFill>
            <p:spPr>
              <a:xfrm>
                <a:off x="5106480" y="763514"/>
                <a:ext cx="7797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CB234F97-A43D-480E-9A1D-680FAC57D0BF}"/>
                  </a:ext>
                </a:extLst>
              </p14:cNvPr>
              <p14:cNvContentPartPr/>
              <p14:nvPr/>
            </p14:nvContentPartPr>
            <p14:xfrm>
              <a:off x="3057720" y="912914"/>
              <a:ext cx="430920" cy="11520"/>
            </p14:xfrm>
          </p:contentPart>
        </mc:Choice>
        <mc:Fallback xmlns="">
          <p:pic>
            <p:nvPicPr>
              <p:cNvPr id="12" name="Ink 11">
                <a:extLst>
                  <a:ext uri="{FF2B5EF4-FFF2-40B4-BE49-F238E27FC236}">
                    <a16:creationId xmlns:a16="http://schemas.microsoft.com/office/drawing/2014/main" id="{CB234F97-A43D-480E-9A1D-680FAC57D0BF}"/>
                  </a:ext>
                </a:extLst>
              </p:cNvPr>
              <p:cNvPicPr/>
              <p:nvPr/>
            </p:nvPicPr>
            <p:blipFill>
              <a:blip r:embed="rId10"/>
              <a:stretch>
                <a:fillRect/>
              </a:stretch>
            </p:blipFill>
            <p:spPr>
              <a:xfrm>
                <a:off x="3004080" y="805274"/>
                <a:ext cx="5385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4E8B3705-470F-4AA3-B91D-ED0958704111}"/>
                  </a:ext>
                </a:extLst>
              </p14:cNvPr>
              <p14:cNvContentPartPr/>
              <p14:nvPr/>
            </p14:nvContentPartPr>
            <p14:xfrm>
              <a:off x="3940800" y="4886735"/>
              <a:ext cx="934920" cy="360"/>
            </p14:xfrm>
          </p:contentPart>
        </mc:Choice>
        <mc:Fallback xmlns="">
          <p:pic>
            <p:nvPicPr>
              <p:cNvPr id="15" name="Ink 14">
                <a:extLst>
                  <a:ext uri="{FF2B5EF4-FFF2-40B4-BE49-F238E27FC236}">
                    <a16:creationId xmlns:a16="http://schemas.microsoft.com/office/drawing/2014/main" id="{4E8B3705-470F-4AA3-B91D-ED0958704111}"/>
                  </a:ext>
                </a:extLst>
              </p:cNvPr>
              <p:cNvPicPr/>
              <p:nvPr/>
            </p:nvPicPr>
            <p:blipFill>
              <a:blip r:embed="rId12"/>
              <a:stretch>
                <a:fillRect/>
              </a:stretch>
            </p:blipFill>
            <p:spPr>
              <a:xfrm>
                <a:off x="3886800" y="4778735"/>
                <a:ext cx="1042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2DB05590-3357-454C-95F3-3257CEBA0371}"/>
                  </a:ext>
                </a:extLst>
              </p14:cNvPr>
              <p14:cNvContentPartPr/>
              <p14:nvPr/>
            </p14:nvContentPartPr>
            <p14:xfrm>
              <a:off x="4560360" y="5507375"/>
              <a:ext cx="672480" cy="360"/>
            </p14:xfrm>
          </p:contentPart>
        </mc:Choice>
        <mc:Fallback xmlns="">
          <p:pic>
            <p:nvPicPr>
              <p:cNvPr id="16" name="Ink 15">
                <a:extLst>
                  <a:ext uri="{FF2B5EF4-FFF2-40B4-BE49-F238E27FC236}">
                    <a16:creationId xmlns:a16="http://schemas.microsoft.com/office/drawing/2014/main" id="{2DB05590-3357-454C-95F3-3257CEBA0371}"/>
                  </a:ext>
                </a:extLst>
              </p:cNvPr>
              <p:cNvPicPr/>
              <p:nvPr/>
            </p:nvPicPr>
            <p:blipFill>
              <a:blip r:embed="rId14"/>
              <a:stretch>
                <a:fillRect/>
              </a:stretch>
            </p:blipFill>
            <p:spPr>
              <a:xfrm>
                <a:off x="4506720" y="5399375"/>
                <a:ext cx="780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C7528139-A8F6-49CD-BE4C-D65C3CF257F2}"/>
                  </a:ext>
                </a:extLst>
              </p14:cNvPr>
              <p14:cNvContentPartPr/>
              <p14:nvPr/>
            </p14:nvContentPartPr>
            <p14:xfrm>
              <a:off x="3509880" y="5464535"/>
              <a:ext cx="552600" cy="32400"/>
            </p14:xfrm>
          </p:contentPart>
        </mc:Choice>
        <mc:Fallback xmlns="">
          <p:pic>
            <p:nvPicPr>
              <p:cNvPr id="17" name="Ink 16">
                <a:extLst>
                  <a:ext uri="{FF2B5EF4-FFF2-40B4-BE49-F238E27FC236}">
                    <a16:creationId xmlns:a16="http://schemas.microsoft.com/office/drawing/2014/main" id="{C7528139-A8F6-49CD-BE4C-D65C3CF257F2}"/>
                  </a:ext>
                </a:extLst>
              </p:cNvPr>
              <p:cNvPicPr/>
              <p:nvPr/>
            </p:nvPicPr>
            <p:blipFill>
              <a:blip r:embed="rId16"/>
              <a:stretch>
                <a:fillRect/>
              </a:stretch>
            </p:blipFill>
            <p:spPr>
              <a:xfrm>
                <a:off x="3455880" y="5356895"/>
                <a:ext cx="6602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453CDEF3-B9C1-4EF8-9422-F2BDED7BD576}"/>
                  </a:ext>
                </a:extLst>
              </p14:cNvPr>
              <p14:cNvContentPartPr/>
              <p14:nvPr/>
            </p14:nvContentPartPr>
            <p14:xfrm>
              <a:off x="3888240" y="2816015"/>
              <a:ext cx="955800" cy="360"/>
            </p14:xfrm>
          </p:contentPart>
        </mc:Choice>
        <mc:Fallback xmlns="">
          <p:pic>
            <p:nvPicPr>
              <p:cNvPr id="24" name="Ink 23">
                <a:extLst>
                  <a:ext uri="{FF2B5EF4-FFF2-40B4-BE49-F238E27FC236}">
                    <a16:creationId xmlns:a16="http://schemas.microsoft.com/office/drawing/2014/main" id="{453CDEF3-B9C1-4EF8-9422-F2BDED7BD576}"/>
                  </a:ext>
                </a:extLst>
              </p:cNvPr>
              <p:cNvPicPr/>
              <p:nvPr/>
            </p:nvPicPr>
            <p:blipFill>
              <a:blip r:embed="rId18"/>
              <a:stretch>
                <a:fillRect/>
              </a:stretch>
            </p:blipFill>
            <p:spPr>
              <a:xfrm>
                <a:off x="3834240" y="2708015"/>
                <a:ext cx="1063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20F7599B-8FBA-4BFA-9B8B-2F1C1C400B0C}"/>
                  </a:ext>
                </a:extLst>
              </p14:cNvPr>
              <p14:cNvContentPartPr/>
              <p14:nvPr/>
            </p14:nvContentPartPr>
            <p14:xfrm>
              <a:off x="3225840" y="2247935"/>
              <a:ext cx="311400" cy="11160"/>
            </p14:xfrm>
          </p:contentPart>
        </mc:Choice>
        <mc:Fallback xmlns="">
          <p:pic>
            <p:nvPicPr>
              <p:cNvPr id="25" name="Ink 24">
                <a:extLst>
                  <a:ext uri="{FF2B5EF4-FFF2-40B4-BE49-F238E27FC236}">
                    <a16:creationId xmlns:a16="http://schemas.microsoft.com/office/drawing/2014/main" id="{20F7599B-8FBA-4BFA-9B8B-2F1C1C400B0C}"/>
                  </a:ext>
                </a:extLst>
              </p:cNvPr>
              <p:cNvPicPr/>
              <p:nvPr/>
            </p:nvPicPr>
            <p:blipFill>
              <a:blip r:embed="rId20"/>
              <a:stretch>
                <a:fillRect/>
              </a:stretch>
            </p:blipFill>
            <p:spPr>
              <a:xfrm>
                <a:off x="3171840" y="2140295"/>
                <a:ext cx="4190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4F00B20B-53C9-4507-AAC6-FA2E3D5A8304}"/>
                  </a:ext>
                </a:extLst>
              </p14:cNvPr>
              <p14:cNvContentPartPr/>
              <p14:nvPr/>
            </p14:nvContentPartPr>
            <p14:xfrm>
              <a:off x="5065080" y="2268455"/>
              <a:ext cx="1050480" cy="24480"/>
            </p14:xfrm>
          </p:contentPart>
        </mc:Choice>
        <mc:Fallback xmlns="">
          <p:pic>
            <p:nvPicPr>
              <p:cNvPr id="26" name="Ink 25">
                <a:extLst>
                  <a:ext uri="{FF2B5EF4-FFF2-40B4-BE49-F238E27FC236}">
                    <a16:creationId xmlns:a16="http://schemas.microsoft.com/office/drawing/2014/main" id="{4F00B20B-53C9-4507-AAC6-FA2E3D5A8304}"/>
                  </a:ext>
                </a:extLst>
              </p:cNvPr>
              <p:cNvPicPr/>
              <p:nvPr/>
            </p:nvPicPr>
            <p:blipFill>
              <a:blip r:embed="rId22"/>
              <a:stretch>
                <a:fillRect/>
              </a:stretch>
            </p:blipFill>
            <p:spPr>
              <a:xfrm>
                <a:off x="5011080" y="2160455"/>
                <a:ext cx="11581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39B77A9C-F940-4B93-9723-D9D3DEEBCB85}"/>
                  </a:ext>
                </a:extLst>
              </p14:cNvPr>
              <p14:cNvContentPartPr/>
              <p14:nvPr/>
            </p14:nvContentPartPr>
            <p14:xfrm>
              <a:off x="4193160" y="3509375"/>
              <a:ext cx="288000" cy="11160"/>
            </p14:xfrm>
          </p:contentPart>
        </mc:Choice>
        <mc:Fallback xmlns="">
          <p:pic>
            <p:nvPicPr>
              <p:cNvPr id="27" name="Ink 26">
                <a:extLst>
                  <a:ext uri="{FF2B5EF4-FFF2-40B4-BE49-F238E27FC236}">
                    <a16:creationId xmlns:a16="http://schemas.microsoft.com/office/drawing/2014/main" id="{39B77A9C-F940-4B93-9723-D9D3DEEBCB85}"/>
                  </a:ext>
                </a:extLst>
              </p:cNvPr>
              <p:cNvPicPr/>
              <p:nvPr/>
            </p:nvPicPr>
            <p:blipFill>
              <a:blip r:embed="rId24"/>
              <a:stretch>
                <a:fillRect/>
              </a:stretch>
            </p:blipFill>
            <p:spPr>
              <a:xfrm>
                <a:off x="4139160" y="3401735"/>
                <a:ext cx="3956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47389EF9-ECE7-4D47-B4D5-37A1AF3CA32C}"/>
                  </a:ext>
                </a:extLst>
              </p14:cNvPr>
              <p14:cNvContentPartPr/>
              <p14:nvPr/>
            </p14:nvContentPartPr>
            <p14:xfrm>
              <a:off x="2301000" y="913994"/>
              <a:ext cx="214200" cy="360"/>
            </p14:xfrm>
          </p:contentPart>
        </mc:Choice>
        <mc:Fallback xmlns="">
          <p:pic>
            <p:nvPicPr>
              <p:cNvPr id="28" name="Ink 27">
                <a:extLst>
                  <a:ext uri="{FF2B5EF4-FFF2-40B4-BE49-F238E27FC236}">
                    <a16:creationId xmlns:a16="http://schemas.microsoft.com/office/drawing/2014/main" id="{47389EF9-ECE7-4D47-B4D5-37A1AF3CA32C}"/>
                  </a:ext>
                </a:extLst>
              </p:cNvPr>
              <p:cNvPicPr/>
              <p:nvPr/>
            </p:nvPicPr>
            <p:blipFill>
              <a:blip r:embed="rId26"/>
              <a:stretch>
                <a:fillRect/>
              </a:stretch>
            </p:blipFill>
            <p:spPr>
              <a:xfrm>
                <a:off x="2247360" y="806354"/>
                <a:ext cx="321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641C40F3-6BD4-42BE-B6AA-DC55AE09E3C5}"/>
                  </a:ext>
                </a:extLst>
              </p14:cNvPr>
              <p14:cNvContentPartPr/>
              <p14:nvPr/>
            </p14:nvContentPartPr>
            <p14:xfrm>
              <a:off x="2910840" y="4949735"/>
              <a:ext cx="444600" cy="11520"/>
            </p14:xfrm>
          </p:contentPart>
        </mc:Choice>
        <mc:Fallback xmlns="">
          <p:pic>
            <p:nvPicPr>
              <p:cNvPr id="29" name="Ink 28">
                <a:extLst>
                  <a:ext uri="{FF2B5EF4-FFF2-40B4-BE49-F238E27FC236}">
                    <a16:creationId xmlns:a16="http://schemas.microsoft.com/office/drawing/2014/main" id="{641C40F3-6BD4-42BE-B6AA-DC55AE09E3C5}"/>
                  </a:ext>
                </a:extLst>
              </p:cNvPr>
              <p:cNvPicPr/>
              <p:nvPr/>
            </p:nvPicPr>
            <p:blipFill>
              <a:blip r:embed="rId28"/>
              <a:stretch>
                <a:fillRect/>
              </a:stretch>
            </p:blipFill>
            <p:spPr>
              <a:xfrm>
                <a:off x="2857200" y="4842095"/>
                <a:ext cx="55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CFB43EB8-5E93-4DC7-8D58-06D000F0291C}"/>
                  </a:ext>
                </a:extLst>
              </p14:cNvPr>
              <p14:cNvContentPartPr/>
              <p14:nvPr/>
            </p14:nvContentPartPr>
            <p14:xfrm>
              <a:off x="5349120" y="4907255"/>
              <a:ext cx="247320" cy="11160"/>
            </p14:xfrm>
          </p:contentPart>
        </mc:Choice>
        <mc:Fallback xmlns="">
          <p:pic>
            <p:nvPicPr>
              <p:cNvPr id="30" name="Ink 29">
                <a:extLst>
                  <a:ext uri="{FF2B5EF4-FFF2-40B4-BE49-F238E27FC236}">
                    <a16:creationId xmlns:a16="http://schemas.microsoft.com/office/drawing/2014/main" id="{CFB43EB8-5E93-4DC7-8D58-06D000F0291C}"/>
                  </a:ext>
                </a:extLst>
              </p:cNvPr>
              <p:cNvPicPr/>
              <p:nvPr/>
            </p:nvPicPr>
            <p:blipFill>
              <a:blip r:embed="rId30"/>
              <a:stretch>
                <a:fillRect/>
              </a:stretch>
            </p:blipFill>
            <p:spPr>
              <a:xfrm>
                <a:off x="5295120" y="4799615"/>
                <a:ext cx="3549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DAD707F2-29C1-4048-BF92-9FA484ABEFD5}"/>
                  </a:ext>
                </a:extLst>
              </p14:cNvPr>
              <p14:cNvContentPartPr/>
              <p14:nvPr/>
            </p14:nvContentPartPr>
            <p14:xfrm>
              <a:off x="4140240" y="5980055"/>
              <a:ext cx="331560" cy="11520"/>
            </p14:xfrm>
          </p:contentPart>
        </mc:Choice>
        <mc:Fallback xmlns="">
          <p:pic>
            <p:nvPicPr>
              <p:cNvPr id="31" name="Ink 30">
                <a:extLst>
                  <a:ext uri="{FF2B5EF4-FFF2-40B4-BE49-F238E27FC236}">
                    <a16:creationId xmlns:a16="http://schemas.microsoft.com/office/drawing/2014/main" id="{DAD707F2-29C1-4048-BF92-9FA484ABEFD5}"/>
                  </a:ext>
                </a:extLst>
              </p:cNvPr>
              <p:cNvPicPr/>
              <p:nvPr/>
            </p:nvPicPr>
            <p:blipFill>
              <a:blip r:embed="rId32"/>
              <a:stretch>
                <a:fillRect/>
              </a:stretch>
            </p:blipFill>
            <p:spPr>
              <a:xfrm>
                <a:off x="4086600" y="5872415"/>
                <a:ext cx="4392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Ink 31">
                <a:extLst>
                  <a:ext uri="{FF2B5EF4-FFF2-40B4-BE49-F238E27FC236}">
                    <a16:creationId xmlns:a16="http://schemas.microsoft.com/office/drawing/2014/main" id="{6939A8BD-AE84-41FD-9DD0-4433454145B5}"/>
                  </a:ext>
                </a:extLst>
              </p14:cNvPr>
              <p14:cNvContentPartPr/>
              <p14:nvPr/>
            </p14:nvContentPartPr>
            <p14:xfrm>
              <a:off x="4066800" y="861434"/>
              <a:ext cx="440640" cy="33120"/>
            </p14:xfrm>
          </p:contentPart>
        </mc:Choice>
        <mc:Fallback xmlns="">
          <p:pic>
            <p:nvPicPr>
              <p:cNvPr id="32" name="Ink 31">
                <a:extLst>
                  <a:ext uri="{FF2B5EF4-FFF2-40B4-BE49-F238E27FC236}">
                    <a16:creationId xmlns:a16="http://schemas.microsoft.com/office/drawing/2014/main" id="{6939A8BD-AE84-41FD-9DD0-4433454145B5}"/>
                  </a:ext>
                </a:extLst>
              </p:cNvPr>
              <p:cNvPicPr/>
              <p:nvPr/>
            </p:nvPicPr>
            <p:blipFill>
              <a:blip r:embed="rId34"/>
              <a:stretch>
                <a:fillRect/>
              </a:stretch>
            </p:blipFill>
            <p:spPr>
              <a:xfrm>
                <a:off x="4013160" y="753434"/>
                <a:ext cx="5482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A01E0C41-B6C6-4B6A-BEA1-E289076C473E}"/>
                  </a:ext>
                </a:extLst>
              </p14:cNvPr>
              <p14:cNvContentPartPr/>
              <p14:nvPr/>
            </p14:nvContentPartPr>
            <p14:xfrm>
              <a:off x="6348120" y="902114"/>
              <a:ext cx="259200" cy="9720"/>
            </p14:xfrm>
          </p:contentPart>
        </mc:Choice>
        <mc:Fallback xmlns="">
          <p:pic>
            <p:nvPicPr>
              <p:cNvPr id="33" name="Ink 32">
                <a:extLst>
                  <a:ext uri="{FF2B5EF4-FFF2-40B4-BE49-F238E27FC236}">
                    <a16:creationId xmlns:a16="http://schemas.microsoft.com/office/drawing/2014/main" id="{A01E0C41-B6C6-4B6A-BEA1-E289076C473E}"/>
                  </a:ext>
                </a:extLst>
              </p:cNvPr>
              <p:cNvPicPr/>
              <p:nvPr/>
            </p:nvPicPr>
            <p:blipFill>
              <a:blip r:embed="rId36"/>
              <a:stretch>
                <a:fillRect/>
              </a:stretch>
            </p:blipFill>
            <p:spPr>
              <a:xfrm>
                <a:off x="6294120" y="794474"/>
                <a:ext cx="3668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4" name="Ink 33">
                <a:extLst>
                  <a:ext uri="{FF2B5EF4-FFF2-40B4-BE49-F238E27FC236}">
                    <a16:creationId xmlns:a16="http://schemas.microsoft.com/office/drawing/2014/main" id="{2D388274-A277-4787-A56E-7A1DBA758CED}"/>
                  </a:ext>
                </a:extLst>
              </p14:cNvPr>
              <p14:cNvContentPartPr/>
              <p14:nvPr/>
            </p14:nvContentPartPr>
            <p14:xfrm>
              <a:off x="4193160" y="251375"/>
              <a:ext cx="241200" cy="21600"/>
            </p14:xfrm>
          </p:contentPart>
        </mc:Choice>
        <mc:Fallback xmlns="">
          <p:pic>
            <p:nvPicPr>
              <p:cNvPr id="34" name="Ink 33">
                <a:extLst>
                  <a:ext uri="{FF2B5EF4-FFF2-40B4-BE49-F238E27FC236}">
                    <a16:creationId xmlns:a16="http://schemas.microsoft.com/office/drawing/2014/main" id="{2D388274-A277-4787-A56E-7A1DBA758CED}"/>
                  </a:ext>
                </a:extLst>
              </p:cNvPr>
              <p:cNvPicPr/>
              <p:nvPr/>
            </p:nvPicPr>
            <p:blipFill>
              <a:blip r:embed="rId38"/>
              <a:stretch>
                <a:fillRect/>
              </a:stretch>
            </p:blipFill>
            <p:spPr>
              <a:xfrm>
                <a:off x="4139160" y="143375"/>
                <a:ext cx="3488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7" name="Ink 36">
                <a:extLst>
                  <a:ext uri="{FF2B5EF4-FFF2-40B4-BE49-F238E27FC236}">
                    <a16:creationId xmlns:a16="http://schemas.microsoft.com/office/drawing/2014/main" id="{FC9CA841-EE00-4DD3-BF66-FD7DBC3A1054}"/>
                  </a:ext>
                </a:extLst>
              </p14:cNvPr>
              <p14:cNvContentPartPr/>
              <p14:nvPr/>
            </p14:nvContentPartPr>
            <p14:xfrm>
              <a:off x="1901760" y="2795135"/>
              <a:ext cx="1218240" cy="11520"/>
            </p14:xfrm>
          </p:contentPart>
        </mc:Choice>
        <mc:Fallback xmlns="">
          <p:pic>
            <p:nvPicPr>
              <p:cNvPr id="37" name="Ink 36">
                <a:extLst>
                  <a:ext uri="{FF2B5EF4-FFF2-40B4-BE49-F238E27FC236}">
                    <a16:creationId xmlns:a16="http://schemas.microsoft.com/office/drawing/2014/main" id="{FC9CA841-EE00-4DD3-BF66-FD7DBC3A1054}"/>
                  </a:ext>
                </a:extLst>
              </p:cNvPr>
              <p:cNvPicPr/>
              <p:nvPr/>
            </p:nvPicPr>
            <p:blipFill>
              <a:blip r:embed="rId40"/>
              <a:stretch>
                <a:fillRect/>
              </a:stretch>
            </p:blipFill>
            <p:spPr>
              <a:xfrm>
                <a:off x="1848120" y="2687495"/>
                <a:ext cx="13258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8" name="Ink 37">
                <a:extLst>
                  <a:ext uri="{FF2B5EF4-FFF2-40B4-BE49-F238E27FC236}">
                    <a16:creationId xmlns:a16="http://schemas.microsoft.com/office/drawing/2014/main" id="{E9A10198-28E0-4613-9C54-398F3088774F}"/>
                  </a:ext>
                </a:extLst>
              </p14:cNvPr>
              <p14:cNvContentPartPr/>
              <p14:nvPr/>
            </p14:nvContentPartPr>
            <p14:xfrm>
              <a:off x="1691520" y="2279615"/>
              <a:ext cx="619560" cy="24840"/>
            </p14:xfrm>
          </p:contentPart>
        </mc:Choice>
        <mc:Fallback xmlns="">
          <p:pic>
            <p:nvPicPr>
              <p:cNvPr id="38" name="Ink 37">
                <a:extLst>
                  <a:ext uri="{FF2B5EF4-FFF2-40B4-BE49-F238E27FC236}">
                    <a16:creationId xmlns:a16="http://schemas.microsoft.com/office/drawing/2014/main" id="{E9A10198-28E0-4613-9C54-398F3088774F}"/>
                  </a:ext>
                </a:extLst>
              </p:cNvPr>
              <p:cNvPicPr/>
              <p:nvPr/>
            </p:nvPicPr>
            <p:blipFill>
              <a:blip r:embed="rId42"/>
              <a:stretch>
                <a:fillRect/>
              </a:stretch>
            </p:blipFill>
            <p:spPr>
              <a:xfrm>
                <a:off x="1637520" y="2171975"/>
                <a:ext cx="7272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3" name="Ink 42">
                <a:extLst>
                  <a:ext uri="{FF2B5EF4-FFF2-40B4-BE49-F238E27FC236}">
                    <a16:creationId xmlns:a16="http://schemas.microsoft.com/office/drawing/2014/main" id="{743C43A0-C504-48A9-880E-C1EAE6BE050B}"/>
                  </a:ext>
                </a:extLst>
              </p14:cNvPr>
              <p14:cNvContentPartPr/>
              <p14:nvPr/>
            </p14:nvContentPartPr>
            <p14:xfrm>
              <a:off x="5380800" y="2743655"/>
              <a:ext cx="1586160" cy="41400"/>
            </p14:xfrm>
          </p:contentPart>
        </mc:Choice>
        <mc:Fallback xmlns="">
          <p:pic>
            <p:nvPicPr>
              <p:cNvPr id="43" name="Ink 42">
                <a:extLst>
                  <a:ext uri="{FF2B5EF4-FFF2-40B4-BE49-F238E27FC236}">
                    <a16:creationId xmlns:a16="http://schemas.microsoft.com/office/drawing/2014/main" id="{743C43A0-C504-48A9-880E-C1EAE6BE050B}"/>
                  </a:ext>
                </a:extLst>
              </p:cNvPr>
              <p:cNvPicPr/>
              <p:nvPr/>
            </p:nvPicPr>
            <p:blipFill>
              <a:blip r:embed="rId44"/>
              <a:stretch>
                <a:fillRect/>
              </a:stretch>
            </p:blipFill>
            <p:spPr>
              <a:xfrm>
                <a:off x="5326800" y="2635655"/>
                <a:ext cx="16938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469BE6C7-14B5-4440-AA8F-AB4F3E82459E}"/>
                  </a:ext>
                </a:extLst>
              </p14:cNvPr>
              <p14:cNvContentPartPr/>
              <p14:nvPr/>
            </p14:nvContentPartPr>
            <p14:xfrm>
              <a:off x="6747360" y="2017535"/>
              <a:ext cx="580320" cy="38160"/>
            </p14:xfrm>
          </p:contentPart>
        </mc:Choice>
        <mc:Fallback xmlns="">
          <p:pic>
            <p:nvPicPr>
              <p:cNvPr id="45" name="Ink 44">
                <a:extLst>
                  <a:ext uri="{FF2B5EF4-FFF2-40B4-BE49-F238E27FC236}">
                    <a16:creationId xmlns:a16="http://schemas.microsoft.com/office/drawing/2014/main" id="{469BE6C7-14B5-4440-AA8F-AB4F3E82459E}"/>
                  </a:ext>
                </a:extLst>
              </p:cNvPr>
              <p:cNvPicPr/>
              <p:nvPr/>
            </p:nvPicPr>
            <p:blipFill>
              <a:blip r:embed="rId46"/>
              <a:stretch>
                <a:fillRect/>
              </a:stretch>
            </p:blipFill>
            <p:spPr>
              <a:xfrm>
                <a:off x="6693360" y="1909895"/>
                <a:ext cx="6879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B4B1F6E9-EE69-4243-8C38-C49AD27EE593}"/>
                  </a:ext>
                </a:extLst>
              </p14:cNvPr>
              <p14:cNvContentPartPr/>
              <p14:nvPr/>
            </p14:nvContentPartPr>
            <p14:xfrm>
              <a:off x="7577520" y="2742575"/>
              <a:ext cx="368640" cy="11160"/>
            </p14:xfrm>
          </p:contentPart>
        </mc:Choice>
        <mc:Fallback xmlns="">
          <p:pic>
            <p:nvPicPr>
              <p:cNvPr id="46" name="Ink 45">
                <a:extLst>
                  <a:ext uri="{FF2B5EF4-FFF2-40B4-BE49-F238E27FC236}">
                    <a16:creationId xmlns:a16="http://schemas.microsoft.com/office/drawing/2014/main" id="{B4B1F6E9-EE69-4243-8C38-C49AD27EE593}"/>
                  </a:ext>
                </a:extLst>
              </p:cNvPr>
              <p:cNvPicPr/>
              <p:nvPr/>
            </p:nvPicPr>
            <p:blipFill>
              <a:blip r:embed="rId48"/>
              <a:stretch>
                <a:fillRect/>
              </a:stretch>
            </p:blipFill>
            <p:spPr>
              <a:xfrm>
                <a:off x="7523880" y="2634575"/>
                <a:ext cx="4762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9" name="Ink 48">
                <a:extLst>
                  <a:ext uri="{FF2B5EF4-FFF2-40B4-BE49-F238E27FC236}">
                    <a16:creationId xmlns:a16="http://schemas.microsoft.com/office/drawing/2014/main" id="{DCC95042-01C2-4F37-95A7-69CFE4D47177}"/>
                  </a:ext>
                </a:extLst>
              </p14:cNvPr>
              <p14:cNvContentPartPr/>
              <p14:nvPr/>
            </p14:nvContentPartPr>
            <p14:xfrm>
              <a:off x="6515880" y="3561935"/>
              <a:ext cx="672480" cy="22320"/>
            </p14:xfrm>
          </p:contentPart>
        </mc:Choice>
        <mc:Fallback xmlns="">
          <p:pic>
            <p:nvPicPr>
              <p:cNvPr id="49" name="Ink 48">
                <a:extLst>
                  <a:ext uri="{FF2B5EF4-FFF2-40B4-BE49-F238E27FC236}">
                    <a16:creationId xmlns:a16="http://schemas.microsoft.com/office/drawing/2014/main" id="{DCC95042-01C2-4F37-95A7-69CFE4D47177}"/>
                  </a:ext>
                </a:extLst>
              </p:cNvPr>
              <p:cNvPicPr/>
              <p:nvPr/>
            </p:nvPicPr>
            <p:blipFill>
              <a:blip r:embed="rId50"/>
              <a:stretch>
                <a:fillRect/>
              </a:stretch>
            </p:blipFill>
            <p:spPr>
              <a:xfrm>
                <a:off x="6462240" y="3453935"/>
                <a:ext cx="7801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1" name="Ink 50">
                <a:extLst>
                  <a:ext uri="{FF2B5EF4-FFF2-40B4-BE49-F238E27FC236}">
                    <a16:creationId xmlns:a16="http://schemas.microsoft.com/office/drawing/2014/main" id="{4B236EAD-3D61-4509-B40C-46DAD1D33D45}"/>
                  </a:ext>
                </a:extLst>
              </p14:cNvPr>
              <p14:cNvContentPartPr/>
              <p14:nvPr/>
            </p14:nvContentPartPr>
            <p14:xfrm>
              <a:off x="2227560" y="1649255"/>
              <a:ext cx="366840" cy="360"/>
            </p14:xfrm>
          </p:contentPart>
        </mc:Choice>
        <mc:Fallback xmlns="">
          <p:pic>
            <p:nvPicPr>
              <p:cNvPr id="51" name="Ink 50">
                <a:extLst>
                  <a:ext uri="{FF2B5EF4-FFF2-40B4-BE49-F238E27FC236}">
                    <a16:creationId xmlns:a16="http://schemas.microsoft.com/office/drawing/2014/main" id="{4B236EAD-3D61-4509-B40C-46DAD1D33D45}"/>
                  </a:ext>
                </a:extLst>
              </p:cNvPr>
              <p:cNvPicPr/>
              <p:nvPr/>
            </p:nvPicPr>
            <p:blipFill>
              <a:blip r:embed="rId52"/>
              <a:stretch>
                <a:fillRect/>
              </a:stretch>
            </p:blipFill>
            <p:spPr>
              <a:xfrm>
                <a:off x="2173920" y="1541255"/>
                <a:ext cx="474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2" name="Ink 51">
                <a:extLst>
                  <a:ext uri="{FF2B5EF4-FFF2-40B4-BE49-F238E27FC236}">
                    <a16:creationId xmlns:a16="http://schemas.microsoft.com/office/drawing/2014/main" id="{F510134C-0DDE-4349-97C2-3A9D4DC0E4C3}"/>
                  </a:ext>
                </a:extLst>
              </p14:cNvPr>
              <p14:cNvContentPartPr/>
              <p14:nvPr/>
            </p14:nvContentPartPr>
            <p14:xfrm>
              <a:off x="4098840" y="4180775"/>
              <a:ext cx="566640" cy="54720"/>
            </p14:xfrm>
          </p:contentPart>
        </mc:Choice>
        <mc:Fallback xmlns="">
          <p:pic>
            <p:nvPicPr>
              <p:cNvPr id="52" name="Ink 51">
                <a:extLst>
                  <a:ext uri="{FF2B5EF4-FFF2-40B4-BE49-F238E27FC236}">
                    <a16:creationId xmlns:a16="http://schemas.microsoft.com/office/drawing/2014/main" id="{F510134C-0DDE-4349-97C2-3A9D4DC0E4C3}"/>
                  </a:ext>
                </a:extLst>
              </p:cNvPr>
              <p:cNvPicPr/>
              <p:nvPr/>
            </p:nvPicPr>
            <p:blipFill>
              <a:blip r:embed="rId54"/>
              <a:stretch>
                <a:fillRect/>
              </a:stretch>
            </p:blipFill>
            <p:spPr>
              <a:xfrm>
                <a:off x="4044840" y="4073135"/>
                <a:ext cx="6742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3" name="Ink 52">
                <a:extLst>
                  <a:ext uri="{FF2B5EF4-FFF2-40B4-BE49-F238E27FC236}">
                    <a16:creationId xmlns:a16="http://schemas.microsoft.com/office/drawing/2014/main" id="{08DC8C40-C439-4A27-AC4C-8BB7CE7F9871}"/>
                  </a:ext>
                </a:extLst>
              </p14:cNvPr>
              <p14:cNvContentPartPr/>
              <p14:nvPr/>
            </p14:nvContentPartPr>
            <p14:xfrm>
              <a:off x="1670640" y="3384095"/>
              <a:ext cx="650520" cy="27720"/>
            </p14:xfrm>
          </p:contentPart>
        </mc:Choice>
        <mc:Fallback xmlns="">
          <p:pic>
            <p:nvPicPr>
              <p:cNvPr id="53" name="Ink 52">
                <a:extLst>
                  <a:ext uri="{FF2B5EF4-FFF2-40B4-BE49-F238E27FC236}">
                    <a16:creationId xmlns:a16="http://schemas.microsoft.com/office/drawing/2014/main" id="{08DC8C40-C439-4A27-AC4C-8BB7CE7F9871}"/>
                  </a:ext>
                </a:extLst>
              </p:cNvPr>
              <p:cNvPicPr/>
              <p:nvPr/>
            </p:nvPicPr>
            <p:blipFill>
              <a:blip r:embed="rId56"/>
              <a:stretch>
                <a:fillRect/>
              </a:stretch>
            </p:blipFill>
            <p:spPr>
              <a:xfrm>
                <a:off x="1616640" y="3276095"/>
                <a:ext cx="7581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6" name="Ink 55">
                <a:extLst>
                  <a:ext uri="{FF2B5EF4-FFF2-40B4-BE49-F238E27FC236}">
                    <a16:creationId xmlns:a16="http://schemas.microsoft.com/office/drawing/2014/main" id="{71216F4C-4652-42FF-AC18-4A87E6E3D005}"/>
                  </a:ext>
                </a:extLst>
              </p14:cNvPr>
              <p14:cNvContentPartPr/>
              <p14:nvPr/>
            </p14:nvContentPartPr>
            <p14:xfrm>
              <a:off x="5359920" y="1565735"/>
              <a:ext cx="408960" cy="360"/>
            </p14:xfrm>
          </p:contentPart>
        </mc:Choice>
        <mc:Fallback xmlns="">
          <p:pic>
            <p:nvPicPr>
              <p:cNvPr id="56" name="Ink 55">
                <a:extLst>
                  <a:ext uri="{FF2B5EF4-FFF2-40B4-BE49-F238E27FC236}">
                    <a16:creationId xmlns:a16="http://schemas.microsoft.com/office/drawing/2014/main" id="{71216F4C-4652-42FF-AC18-4A87E6E3D005}"/>
                  </a:ext>
                </a:extLst>
              </p:cNvPr>
              <p:cNvPicPr/>
              <p:nvPr/>
            </p:nvPicPr>
            <p:blipFill>
              <a:blip r:embed="rId58"/>
              <a:stretch>
                <a:fillRect/>
              </a:stretch>
            </p:blipFill>
            <p:spPr>
              <a:xfrm>
                <a:off x="5305920" y="1457735"/>
                <a:ext cx="516600" cy="216000"/>
              </a:xfrm>
              <a:prstGeom prst="rect">
                <a:avLst/>
              </a:prstGeom>
            </p:spPr>
          </p:pic>
        </mc:Fallback>
      </mc:AlternateContent>
    </p:spTree>
    <p:extLst>
      <p:ext uri="{BB962C8B-B14F-4D97-AF65-F5344CB8AC3E}">
        <p14:creationId xmlns:p14="http://schemas.microsoft.com/office/powerpoint/2010/main" val="321712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3C228-A97C-A644-800E-79E094384A4C}"/>
              </a:ext>
            </a:extLst>
          </p:cNvPr>
          <p:cNvSpPr>
            <a:spLocks noGrp="1"/>
          </p:cNvSpPr>
          <p:nvPr>
            <p:ph type="title"/>
          </p:nvPr>
        </p:nvSpPr>
        <p:spPr/>
        <p:txBody>
          <a:bodyPr/>
          <a:lstStyle/>
          <a:p>
            <a:r>
              <a:rPr lang="en-CA" dirty="0"/>
              <a:t>Organizing Qualitative Data</a:t>
            </a:r>
            <a:endParaRPr lang="en-US" dirty="0"/>
          </a:p>
        </p:txBody>
      </p:sp>
      <p:pic>
        <p:nvPicPr>
          <p:cNvPr id="16" name="Content Placeholder 15">
            <a:extLst>
              <a:ext uri="{FF2B5EF4-FFF2-40B4-BE49-F238E27FC236}">
                <a16:creationId xmlns:a16="http://schemas.microsoft.com/office/drawing/2014/main" id="{E3AA14D2-AFD2-0044-86D8-FCA70B8A32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1560" y="1268760"/>
            <a:ext cx="7488832" cy="4663500"/>
          </a:xfrm>
        </p:spPr>
      </p:pic>
    </p:spTree>
    <p:extLst>
      <p:ext uri="{BB962C8B-B14F-4D97-AF65-F5344CB8AC3E}">
        <p14:creationId xmlns:p14="http://schemas.microsoft.com/office/powerpoint/2010/main" val="1337540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528" y="83418"/>
            <a:ext cx="8229600" cy="1143000"/>
          </a:xfrm>
        </p:spPr>
        <p:txBody>
          <a:bodyPr/>
          <a:lstStyle/>
          <a:p>
            <a:r>
              <a:rPr lang="en-US" dirty="0"/>
              <a:t>Benefits</a:t>
            </a:r>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14</a:t>
            </a:fld>
            <a:endParaRPr lang="es-ES"/>
          </a:p>
        </p:txBody>
      </p:sp>
      <p:pic>
        <p:nvPicPr>
          <p:cNvPr id="6" name="Content Placeholder 5">
            <a:extLst>
              <a:ext uri="{FF2B5EF4-FFF2-40B4-BE49-F238E27FC236}">
                <a16:creationId xmlns:a16="http://schemas.microsoft.com/office/drawing/2014/main" id="{F5E4E4AC-BDD0-4048-A08E-81586AF270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3" y="1556792"/>
            <a:ext cx="3744417" cy="2304256"/>
          </a:xfrm>
        </p:spPr>
      </p:pic>
      <p:cxnSp>
        <p:nvCxnSpPr>
          <p:cNvPr id="5" name="Straight Connector 4"/>
          <p:cNvCxnSpPr>
            <a:cxnSpLocks/>
          </p:cNvCxnSpPr>
          <p:nvPr/>
        </p:nvCxnSpPr>
        <p:spPr>
          <a:xfrm>
            <a:off x="709142" y="2060848"/>
            <a:ext cx="4784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a:cxnSpLocks/>
          </p:cNvCxnSpPr>
          <p:nvPr/>
        </p:nvCxnSpPr>
        <p:spPr>
          <a:xfrm>
            <a:off x="2915816" y="2060848"/>
            <a:ext cx="64807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224151" y="3242944"/>
            <a:ext cx="43204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a:cxnSpLocks/>
          </p:cNvCxnSpPr>
          <p:nvPr/>
        </p:nvCxnSpPr>
        <p:spPr>
          <a:xfrm>
            <a:off x="3142350" y="3109438"/>
            <a:ext cx="864096"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9753296A-02D3-4E34-BCDB-9F6602E95AD5}"/>
              </a:ext>
            </a:extLst>
          </p:cNvPr>
          <p:cNvSpPr txBox="1"/>
          <p:nvPr/>
        </p:nvSpPr>
        <p:spPr>
          <a:xfrm>
            <a:off x="4860032" y="1556792"/>
            <a:ext cx="3888432" cy="430887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b="1" dirty="0">
                <a:solidFill>
                  <a:srgbClr val="5034F8"/>
                </a:solidFill>
              </a:rPr>
              <a:t>Analyze</a:t>
            </a:r>
            <a:r>
              <a:rPr lang="en-US" dirty="0"/>
              <a:t> multiple data types and sources productively</a:t>
            </a:r>
          </a:p>
          <a:p>
            <a:pPr marL="285750" indent="-285750">
              <a:spcAft>
                <a:spcPts val="1200"/>
              </a:spcAft>
              <a:buFont typeface="Arial" panose="020B0604020202020204" pitchFamily="34" charset="0"/>
              <a:buChar char="•"/>
            </a:pPr>
            <a:r>
              <a:rPr lang="en-US" b="1" dirty="0">
                <a:solidFill>
                  <a:srgbClr val="5034F8"/>
                </a:solidFill>
              </a:rPr>
              <a:t>Experiment</a:t>
            </a:r>
            <a:r>
              <a:rPr lang="en-US" dirty="0"/>
              <a:t> with analytical techniques that are difficult to conduct manually</a:t>
            </a:r>
          </a:p>
          <a:p>
            <a:pPr marL="285750" indent="-285750">
              <a:spcAft>
                <a:spcPts val="1200"/>
              </a:spcAft>
              <a:buFont typeface="Arial" panose="020B0604020202020204" pitchFamily="34" charset="0"/>
              <a:buChar char="•"/>
            </a:pPr>
            <a:r>
              <a:rPr lang="en-US" b="1" dirty="0">
                <a:solidFill>
                  <a:srgbClr val="5034F8"/>
                </a:solidFill>
              </a:rPr>
              <a:t>Work in a team </a:t>
            </a:r>
            <a:r>
              <a:rPr lang="en-US" dirty="0"/>
              <a:t>to increase robustness</a:t>
            </a:r>
          </a:p>
          <a:p>
            <a:pPr marL="285750" indent="-285750">
              <a:spcAft>
                <a:spcPts val="1200"/>
              </a:spcAft>
              <a:buFont typeface="Arial" panose="020B0604020202020204" pitchFamily="34" charset="0"/>
              <a:buChar char="•"/>
            </a:pPr>
            <a:r>
              <a:rPr lang="en-US" b="1" dirty="0">
                <a:solidFill>
                  <a:srgbClr val="5034F8"/>
                </a:solidFill>
              </a:rPr>
              <a:t>Visualize</a:t>
            </a:r>
            <a:r>
              <a:rPr lang="en-US" dirty="0"/>
              <a:t> to </a:t>
            </a:r>
            <a:r>
              <a:rPr lang="en-US" b="1" dirty="0"/>
              <a:t>brainstorm</a:t>
            </a:r>
            <a:r>
              <a:rPr lang="en-US" dirty="0"/>
              <a:t> and to </a:t>
            </a:r>
            <a:r>
              <a:rPr lang="en-US" b="1" dirty="0"/>
              <a:t>present</a:t>
            </a:r>
            <a:r>
              <a:rPr lang="en-US" dirty="0"/>
              <a:t>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240911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094928" y="260648"/>
            <a:ext cx="8229600" cy="1143000"/>
          </a:xfrm>
        </p:spPr>
        <p:txBody>
          <a:bodyPr/>
          <a:lstStyle/>
          <a:p>
            <a:r>
              <a:rPr lang="en-US" dirty="0"/>
              <a:t>Built-in transcription capabilities</a:t>
            </a:r>
            <a:r>
              <a:rPr lang="en-CA" dirty="0"/>
              <a:t> </a:t>
            </a:r>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15</a:t>
            </a:fld>
            <a:endParaRPr lang="es-ES"/>
          </a:p>
        </p:txBody>
      </p:sp>
      <p:graphicFrame>
        <p:nvGraphicFramePr>
          <p:cNvPr id="7" name="Diagram 6"/>
          <p:cNvGraphicFramePr/>
          <p:nvPr/>
        </p:nvGraphicFramePr>
        <p:xfrm>
          <a:off x="-1260648" y="1124744"/>
          <a:ext cx="7056784" cy="4752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34533" y="1196752"/>
            <a:ext cx="3536935" cy="1944216"/>
          </a:xfrm>
          <a:prstGeom prst="rect">
            <a:avLst/>
          </a:prstGeom>
        </p:spPr>
      </p:pic>
      <p:sp>
        <p:nvSpPr>
          <p:cNvPr id="6" name="Down Arrow 5"/>
          <p:cNvSpPr/>
          <p:nvPr/>
        </p:nvSpPr>
        <p:spPr>
          <a:xfrm>
            <a:off x="5580112" y="3218394"/>
            <a:ext cx="1080120" cy="57064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11" name="Picture 10">
            <a:extLst>
              <a:ext uri="{FF2B5EF4-FFF2-40B4-BE49-F238E27FC236}">
                <a16:creationId xmlns:a16="http://schemas.microsoft.com/office/drawing/2014/main" id="{B2654FFE-DE12-D34B-A188-AD453C115B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17088" y="3885229"/>
            <a:ext cx="3707904" cy="2153951"/>
          </a:xfrm>
          <a:prstGeom prst="rect">
            <a:avLst/>
          </a:prstGeom>
        </p:spPr>
      </p:pic>
    </p:spTree>
    <p:extLst>
      <p:ext uri="{BB962C8B-B14F-4D97-AF65-F5344CB8AC3E}">
        <p14:creationId xmlns:p14="http://schemas.microsoft.com/office/powerpoint/2010/main" val="611882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Cautions</a:t>
            </a:r>
          </a:p>
        </p:txBody>
      </p:sp>
      <p:sp>
        <p:nvSpPr>
          <p:cNvPr id="3" name="Content Placeholder 2"/>
          <p:cNvSpPr>
            <a:spLocks noGrp="1"/>
          </p:cNvSpPr>
          <p:nvPr>
            <p:ph idx="1"/>
          </p:nvPr>
        </p:nvSpPr>
        <p:spPr>
          <a:xfrm>
            <a:off x="425489" y="1628800"/>
            <a:ext cx="8229600" cy="3877891"/>
          </a:xfrm>
        </p:spPr>
        <p:txBody>
          <a:bodyPr>
            <a:normAutofit lnSpcReduction="10000"/>
          </a:bodyPr>
          <a:lstStyle/>
          <a:p>
            <a:pPr>
              <a:spcAft>
                <a:spcPts val="1200"/>
              </a:spcAft>
            </a:pPr>
            <a:r>
              <a:rPr lang="en-CA" dirty="0"/>
              <a:t>NVivo can’t tell you what or how to analyze! It’s a </a:t>
            </a:r>
            <a:r>
              <a:rPr lang="en-CA" dirty="0">
                <a:solidFill>
                  <a:srgbClr val="5034F8"/>
                </a:solidFill>
              </a:rPr>
              <a:t>translation process from analytic tasks to software tasks </a:t>
            </a:r>
            <a:r>
              <a:rPr lang="en-CA" sz="1500" dirty="0"/>
              <a:t>(</a:t>
            </a:r>
            <a:r>
              <a:rPr lang="en-CA" sz="1500" dirty="0">
                <a:hlinkClick r:id="rId3"/>
              </a:rPr>
              <a:t>Woolf &amp; Silver, 2017</a:t>
            </a:r>
            <a:r>
              <a:rPr lang="en-CA" sz="1500" dirty="0"/>
              <a:t>).</a:t>
            </a:r>
          </a:p>
          <a:p>
            <a:pPr>
              <a:spcAft>
                <a:spcPts val="1200"/>
              </a:spcAft>
            </a:pPr>
            <a:r>
              <a:rPr lang="en-CA" dirty="0"/>
              <a:t>PC and Mac are becoming more similar, but PC still has more features than Mac version</a:t>
            </a:r>
          </a:p>
          <a:p>
            <a:pPr>
              <a:spcAft>
                <a:spcPts val="1200"/>
              </a:spcAft>
            </a:pPr>
            <a:r>
              <a:rPr lang="en-US" dirty="0"/>
              <a:t>Proprietary software (if you’re thinking about the future)</a:t>
            </a:r>
            <a:endParaRPr lang="en-CA" dirty="0"/>
          </a:p>
        </p:txBody>
      </p:sp>
    </p:spTree>
    <p:extLst>
      <p:ext uri="{BB962C8B-B14F-4D97-AF65-F5344CB8AC3E}">
        <p14:creationId xmlns:p14="http://schemas.microsoft.com/office/powerpoint/2010/main" val="884603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D415F-97AC-A148-94C9-9845E8F392B1}"/>
              </a:ext>
            </a:extLst>
          </p:cNvPr>
          <p:cNvSpPr>
            <a:spLocks noGrp="1"/>
          </p:cNvSpPr>
          <p:nvPr>
            <p:ph type="title"/>
          </p:nvPr>
        </p:nvSpPr>
        <p:spPr/>
        <p:txBody>
          <a:bodyPr/>
          <a:lstStyle/>
          <a:p>
            <a:r>
              <a:rPr lang="en-US" dirty="0"/>
              <a:t>Task 1</a:t>
            </a:r>
          </a:p>
        </p:txBody>
      </p:sp>
      <p:sp>
        <p:nvSpPr>
          <p:cNvPr id="3" name="Content Placeholder 2">
            <a:extLst>
              <a:ext uri="{FF2B5EF4-FFF2-40B4-BE49-F238E27FC236}">
                <a16:creationId xmlns:a16="http://schemas.microsoft.com/office/drawing/2014/main" id="{FAAD77AC-8303-144F-B70E-BF2BF5298004}"/>
              </a:ext>
            </a:extLst>
          </p:cNvPr>
          <p:cNvSpPr>
            <a:spLocks noGrp="1"/>
          </p:cNvSpPr>
          <p:nvPr>
            <p:ph idx="1"/>
          </p:nvPr>
        </p:nvSpPr>
        <p:spPr>
          <a:xfrm>
            <a:off x="611560" y="1556792"/>
            <a:ext cx="8229600" cy="4525963"/>
          </a:xfrm>
        </p:spPr>
        <p:txBody>
          <a:bodyPr/>
          <a:lstStyle/>
          <a:p>
            <a:r>
              <a:rPr lang="en-US" dirty="0"/>
              <a:t>Download sample interview transcripts from RC website.</a:t>
            </a:r>
          </a:p>
          <a:p>
            <a:r>
              <a:rPr lang="en-US" dirty="0"/>
              <a:t>Open NVivo.</a:t>
            </a:r>
          </a:p>
          <a:p>
            <a:r>
              <a:rPr lang="en-US" dirty="0"/>
              <a:t>Open a new blank project: Give it a name and a description.</a:t>
            </a:r>
          </a:p>
          <a:p>
            <a:r>
              <a:rPr lang="en-US" dirty="0"/>
              <a:t>Import the interview with Barbara.</a:t>
            </a:r>
          </a:p>
          <a:p>
            <a:r>
              <a:rPr lang="en-US" dirty="0"/>
              <a:t>Check out the software interface.</a:t>
            </a:r>
          </a:p>
        </p:txBody>
      </p:sp>
    </p:spTree>
    <p:extLst>
      <p:ext uri="{BB962C8B-B14F-4D97-AF65-F5344CB8AC3E}">
        <p14:creationId xmlns:p14="http://schemas.microsoft.com/office/powerpoint/2010/main" val="2492261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90B5FB-6B9A-4E4A-B895-C69D689E2F21}"/>
              </a:ext>
            </a:extLst>
          </p:cNvPr>
          <p:cNvPicPr>
            <a:picLocks noChangeAspect="1"/>
          </p:cNvPicPr>
          <p:nvPr/>
        </p:nvPicPr>
        <p:blipFill>
          <a:blip r:embed="rId3"/>
          <a:stretch>
            <a:fillRect/>
          </a:stretch>
        </p:blipFill>
        <p:spPr>
          <a:xfrm>
            <a:off x="107504" y="1350149"/>
            <a:ext cx="9144000" cy="4852988"/>
          </a:xfrm>
          <a:prstGeom prst="rect">
            <a:avLst/>
          </a:prstGeom>
        </p:spPr>
      </p:pic>
      <p:sp>
        <p:nvSpPr>
          <p:cNvPr id="2" name="Title 1">
            <a:extLst>
              <a:ext uri="{FF2B5EF4-FFF2-40B4-BE49-F238E27FC236}">
                <a16:creationId xmlns:a16="http://schemas.microsoft.com/office/drawing/2014/main" id="{DD17CB2F-1F65-334F-91F0-62FB62CC3310}"/>
              </a:ext>
            </a:extLst>
          </p:cNvPr>
          <p:cNvSpPr>
            <a:spLocks noGrp="1"/>
          </p:cNvSpPr>
          <p:nvPr>
            <p:ph type="title"/>
          </p:nvPr>
        </p:nvSpPr>
        <p:spPr>
          <a:xfrm>
            <a:off x="1115616" y="274638"/>
            <a:ext cx="7571184" cy="1143000"/>
          </a:xfrm>
        </p:spPr>
        <p:txBody>
          <a:bodyPr/>
          <a:lstStyle/>
          <a:p>
            <a:r>
              <a:rPr lang="en-CA" dirty="0"/>
              <a:t>General: Software screenshot</a:t>
            </a:r>
            <a:endParaRPr lang="en-US" dirty="0"/>
          </a:p>
        </p:txBody>
      </p:sp>
      <p:sp>
        <p:nvSpPr>
          <p:cNvPr id="9" name="Rounded Rectangle 8">
            <a:extLst>
              <a:ext uri="{FF2B5EF4-FFF2-40B4-BE49-F238E27FC236}">
                <a16:creationId xmlns:a16="http://schemas.microsoft.com/office/drawing/2014/main" id="{BDFF19E5-E2ED-DC4F-B841-50DAD576C028}"/>
              </a:ext>
            </a:extLst>
          </p:cNvPr>
          <p:cNvSpPr/>
          <p:nvPr/>
        </p:nvSpPr>
        <p:spPr>
          <a:xfrm>
            <a:off x="532528" y="5078819"/>
            <a:ext cx="1201252" cy="4880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Navigation view</a:t>
            </a:r>
          </a:p>
        </p:txBody>
      </p:sp>
      <p:sp>
        <p:nvSpPr>
          <p:cNvPr id="10" name="Rounded Rectangle 9">
            <a:extLst>
              <a:ext uri="{FF2B5EF4-FFF2-40B4-BE49-F238E27FC236}">
                <a16:creationId xmlns:a16="http://schemas.microsoft.com/office/drawing/2014/main" id="{E9521C05-EB54-BF41-8D4A-0384D3A165C4}"/>
              </a:ext>
            </a:extLst>
          </p:cNvPr>
          <p:cNvSpPr/>
          <p:nvPr/>
        </p:nvSpPr>
        <p:spPr>
          <a:xfrm>
            <a:off x="2515524" y="5078819"/>
            <a:ext cx="1296144" cy="43649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List view</a:t>
            </a:r>
          </a:p>
        </p:txBody>
      </p:sp>
      <p:sp>
        <p:nvSpPr>
          <p:cNvPr id="11" name="Rounded Rectangle 10">
            <a:extLst>
              <a:ext uri="{FF2B5EF4-FFF2-40B4-BE49-F238E27FC236}">
                <a16:creationId xmlns:a16="http://schemas.microsoft.com/office/drawing/2014/main" id="{41C53E04-2113-974C-A890-AA21832F7AE6}"/>
              </a:ext>
            </a:extLst>
          </p:cNvPr>
          <p:cNvSpPr/>
          <p:nvPr/>
        </p:nvSpPr>
        <p:spPr>
          <a:xfrm>
            <a:off x="6084168" y="5071356"/>
            <a:ext cx="1296144" cy="43649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Detail view</a:t>
            </a:r>
          </a:p>
        </p:txBody>
      </p:sp>
    </p:spTree>
    <p:extLst>
      <p:ext uri="{BB962C8B-B14F-4D97-AF65-F5344CB8AC3E}">
        <p14:creationId xmlns:p14="http://schemas.microsoft.com/office/powerpoint/2010/main" val="1926690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404664"/>
            <a:ext cx="5544616" cy="1143000"/>
          </a:xfrm>
        </p:spPr>
        <p:txBody>
          <a:bodyPr/>
          <a:lstStyle/>
          <a:p>
            <a:r>
              <a:rPr lang="en-CA" dirty="0"/>
              <a:t>DATA</a:t>
            </a:r>
            <a:endParaRPr lang="en-US" dirty="0"/>
          </a:p>
        </p:txBody>
      </p:sp>
      <p:sp>
        <p:nvSpPr>
          <p:cNvPr id="3" name="Content Placeholder 2"/>
          <p:cNvSpPr>
            <a:spLocks noGrp="1"/>
          </p:cNvSpPr>
          <p:nvPr>
            <p:ph idx="1"/>
          </p:nvPr>
        </p:nvSpPr>
        <p:spPr>
          <a:xfrm>
            <a:off x="914400" y="1988841"/>
            <a:ext cx="4665712" cy="2448272"/>
          </a:xfrm>
        </p:spPr>
        <p:txBody>
          <a:bodyPr/>
          <a:lstStyle/>
          <a:p>
            <a:pPr>
              <a:lnSpc>
                <a:spcPct val="150000"/>
              </a:lnSpc>
            </a:pPr>
            <a:r>
              <a:rPr lang="en-CA" dirty="0"/>
              <a:t>Files</a:t>
            </a:r>
          </a:p>
          <a:p>
            <a:pPr>
              <a:lnSpc>
                <a:spcPct val="150000"/>
              </a:lnSpc>
            </a:pPr>
            <a:r>
              <a:rPr lang="en-CA" dirty="0"/>
              <a:t>File Classifications</a:t>
            </a:r>
          </a:p>
          <a:p>
            <a:pPr>
              <a:lnSpc>
                <a:spcPct val="150000"/>
              </a:lnSpc>
            </a:pPr>
            <a:r>
              <a:rPr lang="en-CA" dirty="0"/>
              <a:t>Externals</a:t>
            </a:r>
            <a:endParaRPr lang="en-US" dirty="0"/>
          </a:p>
        </p:txBody>
      </p:sp>
      <p:pic>
        <p:nvPicPr>
          <p:cNvPr id="5" name="Picture 4">
            <a:extLst>
              <a:ext uri="{FF2B5EF4-FFF2-40B4-BE49-F238E27FC236}">
                <a16:creationId xmlns:a16="http://schemas.microsoft.com/office/drawing/2014/main" id="{1E4F1BBB-9808-41F7-9273-CF1F1BD0BA8F}"/>
              </a:ext>
            </a:extLst>
          </p:cNvPr>
          <p:cNvPicPr>
            <a:picLocks noChangeAspect="1"/>
          </p:cNvPicPr>
          <p:nvPr/>
        </p:nvPicPr>
        <p:blipFill>
          <a:blip r:embed="rId3"/>
          <a:stretch>
            <a:fillRect/>
          </a:stretch>
        </p:blipFill>
        <p:spPr>
          <a:xfrm>
            <a:off x="4572000" y="2250952"/>
            <a:ext cx="4362450" cy="1924050"/>
          </a:xfrm>
          <a:prstGeom prst="rect">
            <a:avLst/>
          </a:prstGeom>
        </p:spPr>
      </p:pic>
    </p:spTree>
    <p:extLst>
      <p:ext uri="{BB962C8B-B14F-4D97-AF65-F5344CB8AC3E}">
        <p14:creationId xmlns:p14="http://schemas.microsoft.com/office/powerpoint/2010/main" val="3345282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2B1B-05FE-41D9-B018-916A6C423CC4}"/>
              </a:ext>
            </a:extLst>
          </p:cNvPr>
          <p:cNvSpPr>
            <a:spLocks noGrp="1"/>
          </p:cNvSpPr>
          <p:nvPr>
            <p:ph type="title"/>
          </p:nvPr>
        </p:nvSpPr>
        <p:spPr>
          <a:xfrm>
            <a:off x="1331640" y="404664"/>
            <a:ext cx="8229600" cy="1143000"/>
          </a:xfrm>
        </p:spPr>
        <p:txBody>
          <a:bodyPr/>
          <a:lstStyle/>
          <a:p>
            <a:r>
              <a:rPr lang="en-CA" sz="3600" dirty="0"/>
              <a:t>Add PC/MAC to Your Zoom Name</a:t>
            </a:r>
            <a:endParaRPr lang="en-US" sz="3600" dirty="0"/>
          </a:p>
        </p:txBody>
      </p:sp>
      <p:pic>
        <p:nvPicPr>
          <p:cNvPr id="5" name="Content Placeholder 4" descr="A picture containing person, man, sitting, holding&#10;&#10;Description automatically generated">
            <a:extLst>
              <a:ext uri="{FF2B5EF4-FFF2-40B4-BE49-F238E27FC236}">
                <a16:creationId xmlns:a16="http://schemas.microsoft.com/office/drawing/2014/main" id="{3F5B05AB-C4D2-4477-A9BF-06B4A4B99C9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822" t="15012" r="37323" b="16664"/>
          <a:stretch/>
        </p:blipFill>
        <p:spPr>
          <a:xfrm>
            <a:off x="5200754" y="1412776"/>
            <a:ext cx="3403695" cy="4104456"/>
          </a:xfrm>
        </p:spPr>
      </p:pic>
      <p:sp>
        <p:nvSpPr>
          <p:cNvPr id="6" name="TextBox 5">
            <a:extLst>
              <a:ext uri="{FF2B5EF4-FFF2-40B4-BE49-F238E27FC236}">
                <a16:creationId xmlns:a16="http://schemas.microsoft.com/office/drawing/2014/main" id="{AC2858ED-3120-44A9-A8DA-526860E37EE9}"/>
              </a:ext>
            </a:extLst>
          </p:cNvPr>
          <p:cNvSpPr txBox="1"/>
          <p:nvPr/>
        </p:nvSpPr>
        <p:spPr>
          <a:xfrm>
            <a:off x="544162" y="1412776"/>
            <a:ext cx="3632403" cy="4678204"/>
          </a:xfrm>
          <a:prstGeom prst="rect">
            <a:avLst/>
          </a:prstGeom>
          <a:noFill/>
        </p:spPr>
        <p:txBody>
          <a:bodyPr wrap="square" rtlCol="0">
            <a:spAutoFit/>
          </a:bodyPr>
          <a:lstStyle/>
          <a:p>
            <a:r>
              <a:rPr lang="en-US" sz="2800" dirty="0"/>
              <a:t>In order to direct you to the proper room—Mac or Windows—please change your name to include what version of NVivo you will be using: </a:t>
            </a:r>
          </a:p>
          <a:p>
            <a:endParaRPr lang="en-US" sz="2800" dirty="0"/>
          </a:p>
          <a:p>
            <a:r>
              <a:rPr lang="en-US" sz="2800" dirty="0"/>
              <a:t>Example:</a:t>
            </a:r>
          </a:p>
          <a:p>
            <a:r>
              <a:rPr lang="en-US" sz="2800" dirty="0"/>
              <a:t>Amir-Windows</a:t>
            </a:r>
          </a:p>
          <a:p>
            <a:r>
              <a:rPr lang="en-US" sz="2800" dirty="0"/>
              <a:t>Jeremy-Mac</a:t>
            </a:r>
          </a:p>
          <a:p>
            <a:endParaRPr lang="en-US" dirty="0"/>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8C697EBB-9064-41D3-9E7A-35AC901F1FC3}"/>
                  </a:ext>
                </a:extLst>
              </p14:cNvPr>
              <p14:cNvContentPartPr/>
              <p14:nvPr/>
            </p14:nvContentPartPr>
            <p14:xfrm>
              <a:off x="5799015" y="3008028"/>
              <a:ext cx="1283040" cy="403920"/>
            </p14:xfrm>
          </p:contentPart>
        </mc:Choice>
        <mc:Fallback xmlns="">
          <p:pic>
            <p:nvPicPr>
              <p:cNvPr id="9" name="Ink 8">
                <a:extLst>
                  <a:ext uri="{FF2B5EF4-FFF2-40B4-BE49-F238E27FC236}">
                    <a16:creationId xmlns:a16="http://schemas.microsoft.com/office/drawing/2014/main" id="{8C697EBB-9064-41D3-9E7A-35AC901F1FC3}"/>
                  </a:ext>
                </a:extLst>
              </p:cNvPr>
              <p:cNvPicPr/>
              <p:nvPr/>
            </p:nvPicPr>
            <p:blipFill>
              <a:blip r:embed="rId4"/>
              <a:stretch>
                <a:fillRect/>
              </a:stretch>
            </p:blipFill>
            <p:spPr>
              <a:xfrm>
                <a:off x="5736375" y="2945388"/>
                <a:ext cx="1408680" cy="529560"/>
              </a:xfrm>
              <a:prstGeom prst="rect">
                <a:avLst/>
              </a:prstGeom>
            </p:spPr>
          </p:pic>
        </mc:Fallback>
      </mc:AlternateContent>
    </p:spTree>
    <p:extLst>
      <p:ext uri="{BB962C8B-B14F-4D97-AF65-F5344CB8AC3E}">
        <p14:creationId xmlns:p14="http://schemas.microsoft.com/office/powerpoint/2010/main" val="2045871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US" dirty="0"/>
              <a:t>Files</a:t>
            </a:r>
          </a:p>
        </p:txBody>
      </p:sp>
      <p:sp>
        <p:nvSpPr>
          <p:cNvPr id="2" name="Content Placeholder 1"/>
          <p:cNvSpPr>
            <a:spLocks noGrp="1"/>
          </p:cNvSpPr>
          <p:nvPr>
            <p:ph idx="1"/>
          </p:nvPr>
        </p:nvSpPr>
        <p:spPr>
          <a:xfrm>
            <a:off x="467544" y="1340768"/>
            <a:ext cx="8316416" cy="4262164"/>
          </a:xfrm>
        </p:spPr>
        <p:txBody>
          <a:bodyPr>
            <a:normAutofit/>
          </a:bodyPr>
          <a:lstStyle/>
          <a:p>
            <a:pPr>
              <a:lnSpc>
                <a:spcPct val="150000"/>
              </a:lnSpc>
            </a:pPr>
            <a:r>
              <a:rPr lang="en-US" sz="2800" dirty="0"/>
              <a:t>Supports file types</a:t>
            </a:r>
          </a:p>
          <a:p>
            <a:pPr lvl="2"/>
            <a:r>
              <a:rPr lang="en-US" sz="2400" dirty="0"/>
              <a:t>Audio (.mp3, .m4a, .wma, .wav)</a:t>
            </a:r>
          </a:p>
          <a:p>
            <a:pPr lvl="2"/>
            <a:r>
              <a:rPr lang="en-US" sz="2400" dirty="0"/>
              <a:t>Video (.MPEG, .mp4, .</a:t>
            </a:r>
            <a:r>
              <a:rPr lang="en-US" sz="2400" dirty="0" err="1"/>
              <a:t>avi</a:t>
            </a:r>
            <a:r>
              <a:rPr lang="en-US" sz="2400" dirty="0"/>
              <a:t>, .</a:t>
            </a:r>
            <a:r>
              <a:rPr lang="en-US" sz="2400" dirty="0" err="1"/>
              <a:t>wmv</a:t>
            </a:r>
            <a:r>
              <a:rPr lang="en-US" sz="2400" dirty="0"/>
              <a:t>, .</a:t>
            </a:r>
            <a:r>
              <a:rPr lang="en-US" sz="2400" dirty="0" err="1"/>
              <a:t>mov</a:t>
            </a:r>
            <a:r>
              <a:rPr lang="en-US" sz="2400" dirty="0"/>
              <a:t>, </a:t>
            </a:r>
            <a:r>
              <a:rPr lang="en-US" sz="2400" i="1" dirty="0"/>
              <a:t>etc.</a:t>
            </a:r>
            <a:r>
              <a:rPr lang="en-US" sz="2400" dirty="0"/>
              <a:t>)</a:t>
            </a:r>
          </a:p>
          <a:p>
            <a:pPr lvl="2"/>
            <a:r>
              <a:rPr lang="en-US" sz="2400" dirty="0"/>
              <a:t>Pictures (.bmp, .gif, .jpg, .</a:t>
            </a:r>
            <a:r>
              <a:rPr lang="en-US" sz="2400" dirty="0" err="1"/>
              <a:t>png</a:t>
            </a:r>
            <a:r>
              <a:rPr lang="en-US" sz="2400" dirty="0"/>
              <a:t>, .tiff)</a:t>
            </a:r>
          </a:p>
          <a:p>
            <a:pPr lvl="2"/>
            <a:r>
              <a:rPr lang="en-US" sz="2400" dirty="0"/>
              <a:t>Documents (.</a:t>
            </a:r>
            <a:r>
              <a:rPr lang="en-US" sz="2400" dirty="0" err="1"/>
              <a:t>docx</a:t>
            </a:r>
            <a:r>
              <a:rPr lang="en-US" sz="2400" dirty="0"/>
              <a:t>, .doc, .rtf, .txt)</a:t>
            </a:r>
          </a:p>
          <a:p>
            <a:pPr lvl="2"/>
            <a:r>
              <a:rPr lang="en-US" sz="2400" dirty="0"/>
              <a:t>Datasets (.</a:t>
            </a:r>
            <a:r>
              <a:rPr lang="en-US" sz="2400" dirty="0" err="1"/>
              <a:t>xlsx</a:t>
            </a:r>
            <a:r>
              <a:rPr lang="en-US" sz="2400" dirty="0"/>
              <a:t>, .</a:t>
            </a:r>
            <a:r>
              <a:rPr lang="en-US" sz="2400" dirty="0" err="1"/>
              <a:t>xls</a:t>
            </a:r>
            <a:r>
              <a:rPr lang="en-US" sz="2400" dirty="0"/>
              <a:t>, .txt, SurveyMonkey, Qualtrics)</a:t>
            </a:r>
          </a:p>
          <a:p>
            <a:pPr lvl="2"/>
            <a:r>
              <a:rPr lang="en-US" sz="2400" dirty="0"/>
              <a:t>PDFs (Smart PDFs are best, though!)</a:t>
            </a:r>
          </a:p>
          <a:p>
            <a:pPr lvl="2"/>
            <a:r>
              <a:rPr lang="en-US" dirty="0"/>
              <a:t>Information from websites/social media (via </a:t>
            </a:r>
            <a:r>
              <a:rPr lang="en-US" dirty="0" err="1"/>
              <a:t>NCapture</a:t>
            </a:r>
            <a:r>
              <a:rPr lang="en-US" dirty="0"/>
              <a:t>)</a:t>
            </a:r>
            <a:endParaRPr lang="en-US" sz="2400" dirty="0"/>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20</a:t>
            </a:fld>
            <a:endParaRPr lang="es-ES"/>
          </a:p>
        </p:txBody>
      </p:sp>
    </p:spTree>
    <p:extLst>
      <p:ext uri="{BB962C8B-B14F-4D97-AF65-F5344CB8AC3E}">
        <p14:creationId xmlns:p14="http://schemas.microsoft.com/office/powerpoint/2010/main" val="3045879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US" dirty="0"/>
              <a:t>Files Classifications</a:t>
            </a:r>
          </a:p>
        </p:txBody>
      </p:sp>
      <p:sp>
        <p:nvSpPr>
          <p:cNvPr id="2" name="Content Placeholder 1"/>
          <p:cNvSpPr>
            <a:spLocks noGrp="1"/>
          </p:cNvSpPr>
          <p:nvPr>
            <p:ph idx="1"/>
          </p:nvPr>
        </p:nvSpPr>
        <p:spPr>
          <a:xfrm>
            <a:off x="457200" y="1772308"/>
            <a:ext cx="8316416" cy="3312876"/>
          </a:xfrm>
        </p:spPr>
        <p:txBody>
          <a:bodyPr>
            <a:normAutofit/>
          </a:bodyPr>
          <a:lstStyle/>
          <a:p>
            <a:r>
              <a:rPr lang="en-CA" sz="2800" dirty="0"/>
              <a:t>File classifications also allow you to </a:t>
            </a:r>
            <a:r>
              <a:rPr lang="en-CA" sz="2800" dirty="0">
                <a:solidFill>
                  <a:srgbClr val="5034F8"/>
                </a:solidFill>
              </a:rPr>
              <a:t>capture general information about your files</a:t>
            </a:r>
            <a:r>
              <a:rPr lang="en-CA" sz="2800" dirty="0"/>
              <a:t>—for example, date of publication, issue, volume.</a:t>
            </a:r>
          </a:p>
          <a:p>
            <a:r>
              <a:rPr lang="en-CA" sz="2800" dirty="0"/>
              <a:t>If you conduct a literature review, you can import the literature references into </a:t>
            </a:r>
            <a:r>
              <a:rPr lang="en-CA" sz="2800" dirty="0" err="1"/>
              <a:t>NVivo</a:t>
            </a:r>
            <a:r>
              <a:rPr lang="en-CA" sz="2800" dirty="0"/>
              <a:t>—the </a:t>
            </a:r>
            <a:r>
              <a:rPr lang="en-CA" sz="2800" dirty="0">
                <a:solidFill>
                  <a:srgbClr val="5034F8"/>
                </a:solidFill>
              </a:rPr>
              <a:t>bibliographical data</a:t>
            </a:r>
            <a:r>
              <a:rPr lang="en-CA" sz="2800" dirty="0"/>
              <a:t> is stored using 'file classifications'.</a:t>
            </a:r>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21</a:t>
            </a:fld>
            <a:endParaRPr lang="es-ES"/>
          </a:p>
        </p:txBody>
      </p:sp>
    </p:spTree>
    <p:extLst>
      <p:ext uri="{BB962C8B-B14F-4D97-AF65-F5344CB8AC3E}">
        <p14:creationId xmlns:p14="http://schemas.microsoft.com/office/powerpoint/2010/main" val="4237985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92"/>
            <a:ext cx="8229600" cy="1143000"/>
          </a:xfrm>
        </p:spPr>
        <p:txBody>
          <a:bodyPr/>
          <a:lstStyle/>
          <a:p>
            <a:r>
              <a:rPr lang="en-CA" dirty="0"/>
              <a:t>Externals</a:t>
            </a:r>
          </a:p>
        </p:txBody>
      </p:sp>
      <p:sp>
        <p:nvSpPr>
          <p:cNvPr id="3" name="Content Placeholder 2"/>
          <p:cNvSpPr>
            <a:spLocks noGrp="1"/>
          </p:cNvSpPr>
          <p:nvPr>
            <p:ph idx="1"/>
          </p:nvPr>
        </p:nvSpPr>
        <p:spPr>
          <a:xfrm>
            <a:off x="457200" y="1783357"/>
            <a:ext cx="8229600" cy="4165923"/>
          </a:xfrm>
        </p:spPr>
        <p:txBody>
          <a:bodyPr/>
          <a:lstStyle/>
          <a:p>
            <a:pPr>
              <a:spcAft>
                <a:spcPts val="1200"/>
              </a:spcAft>
            </a:pPr>
            <a:r>
              <a:rPr lang="en-CA" dirty="0"/>
              <a:t>Externals are ‘proxies’ for the material you cannot import into NVivo</a:t>
            </a:r>
          </a:p>
          <a:p>
            <a:pPr lvl="1">
              <a:spcAft>
                <a:spcPts val="1200"/>
              </a:spcAft>
            </a:pPr>
            <a:r>
              <a:rPr lang="en-CA" dirty="0"/>
              <a:t>Books</a:t>
            </a:r>
          </a:p>
          <a:p>
            <a:pPr lvl="1">
              <a:spcAft>
                <a:spcPts val="1200"/>
              </a:spcAft>
            </a:pPr>
            <a:r>
              <a:rPr lang="en-CA" dirty="0"/>
              <a:t>Physical artifacts</a:t>
            </a:r>
          </a:p>
          <a:p>
            <a:pPr>
              <a:spcAft>
                <a:spcPts val="1200"/>
              </a:spcAft>
            </a:pPr>
            <a:r>
              <a:rPr lang="en-CA" dirty="0"/>
              <a:t>Externals appear as documents with a content summary of the original source</a:t>
            </a:r>
          </a:p>
        </p:txBody>
      </p:sp>
    </p:spTree>
    <p:extLst>
      <p:ext uri="{BB962C8B-B14F-4D97-AF65-F5344CB8AC3E}">
        <p14:creationId xmlns:p14="http://schemas.microsoft.com/office/powerpoint/2010/main" val="3624845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404664"/>
            <a:ext cx="5544616" cy="1143000"/>
          </a:xfrm>
        </p:spPr>
        <p:txBody>
          <a:bodyPr/>
          <a:lstStyle/>
          <a:p>
            <a:r>
              <a:rPr lang="en-CA" dirty="0"/>
              <a:t>Notes</a:t>
            </a:r>
            <a:endParaRPr lang="en-US" dirty="0"/>
          </a:p>
        </p:txBody>
      </p:sp>
      <p:sp>
        <p:nvSpPr>
          <p:cNvPr id="3" name="Content Placeholder 2"/>
          <p:cNvSpPr>
            <a:spLocks noGrp="1"/>
          </p:cNvSpPr>
          <p:nvPr>
            <p:ph idx="1"/>
          </p:nvPr>
        </p:nvSpPr>
        <p:spPr>
          <a:xfrm>
            <a:off x="467544" y="2204864"/>
            <a:ext cx="4680520" cy="2448272"/>
          </a:xfrm>
        </p:spPr>
        <p:txBody>
          <a:bodyPr/>
          <a:lstStyle/>
          <a:p>
            <a:r>
              <a:rPr lang="en-CA" dirty="0"/>
              <a:t>Memos</a:t>
            </a:r>
          </a:p>
          <a:p>
            <a:r>
              <a:rPr lang="en-CA" dirty="0"/>
              <a:t>Framework Matrices (PC only)</a:t>
            </a:r>
          </a:p>
          <a:p>
            <a:r>
              <a:rPr lang="en-CA" dirty="0"/>
              <a:t>Annotations</a:t>
            </a:r>
          </a:p>
          <a:p>
            <a:r>
              <a:rPr lang="en-CA" dirty="0"/>
              <a:t>See Also Links</a:t>
            </a:r>
            <a:endParaRPr lang="en-US" dirty="0"/>
          </a:p>
        </p:txBody>
      </p:sp>
      <p:sp>
        <p:nvSpPr>
          <p:cNvPr id="4" name="TextBox 3">
            <a:extLst>
              <a:ext uri="{FF2B5EF4-FFF2-40B4-BE49-F238E27FC236}">
                <a16:creationId xmlns:a16="http://schemas.microsoft.com/office/drawing/2014/main" id="{43C604F2-0E5F-8148-80DB-8366CD8F20B3}"/>
              </a:ext>
            </a:extLst>
          </p:cNvPr>
          <p:cNvSpPr txBox="1"/>
          <p:nvPr/>
        </p:nvSpPr>
        <p:spPr>
          <a:xfrm rot="10800000" flipV="1">
            <a:off x="1691679" y="1315606"/>
            <a:ext cx="6752135" cy="707886"/>
          </a:xfrm>
          <a:prstGeom prst="rect">
            <a:avLst/>
          </a:prstGeom>
          <a:noFill/>
        </p:spPr>
        <p:txBody>
          <a:bodyPr wrap="square" rtlCol="0">
            <a:spAutoFit/>
          </a:bodyPr>
          <a:lstStyle/>
          <a:p>
            <a:r>
              <a:rPr lang="en-US" sz="4000" dirty="0"/>
              <a:t>What can you do with them?</a:t>
            </a:r>
          </a:p>
        </p:txBody>
      </p:sp>
      <p:pic>
        <p:nvPicPr>
          <p:cNvPr id="7" name="Picture 6">
            <a:extLst>
              <a:ext uri="{FF2B5EF4-FFF2-40B4-BE49-F238E27FC236}">
                <a16:creationId xmlns:a16="http://schemas.microsoft.com/office/drawing/2014/main" id="{AF923240-E72A-4880-AD53-668BE09797F8}"/>
              </a:ext>
            </a:extLst>
          </p:cNvPr>
          <p:cNvPicPr>
            <a:picLocks noChangeAspect="1"/>
          </p:cNvPicPr>
          <p:nvPr/>
        </p:nvPicPr>
        <p:blipFill>
          <a:blip r:embed="rId3"/>
          <a:stretch>
            <a:fillRect/>
          </a:stretch>
        </p:blipFill>
        <p:spPr>
          <a:xfrm>
            <a:off x="5292080" y="2348880"/>
            <a:ext cx="3477748" cy="1757734"/>
          </a:xfrm>
          <a:prstGeom prst="rect">
            <a:avLst/>
          </a:prstGeom>
        </p:spPr>
      </p:pic>
    </p:spTree>
    <p:extLst>
      <p:ext uri="{BB962C8B-B14F-4D97-AF65-F5344CB8AC3E}">
        <p14:creationId xmlns:p14="http://schemas.microsoft.com/office/powerpoint/2010/main" val="4199607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92"/>
            <a:ext cx="8229600" cy="1143000"/>
          </a:xfrm>
        </p:spPr>
        <p:txBody>
          <a:bodyPr/>
          <a:lstStyle/>
          <a:p>
            <a:r>
              <a:rPr lang="en-CA" dirty="0"/>
              <a:t>Memos</a:t>
            </a:r>
          </a:p>
        </p:txBody>
      </p:sp>
      <p:sp>
        <p:nvSpPr>
          <p:cNvPr id="3" name="Content Placeholder 2"/>
          <p:cNvSpPr>
            <a:spLocks noGrp="1"/>
          </p:cNvSpPr>
          <p:nvPr>
            <p:ph idx="1"/>
          </p:nvPr>
        </p:nvSpPr>
        <p:spPr>
          <a:xfrm>
            <a:off x="323528" y="1700808"/>
            <a:ext cx="8604448" cy="4525963"/>
          </a:xfrm>
        </p:spPr>
        <p:txBody>
          <a:bodyPr/>
          <a:lstStyle/>
          <a:p>
            <a:pPr marL="0" indent="0">
              <a:buNone/>
            </a:pPr>
            <a:r>
              <a:rPr lang="en-CA" dirty="0"/>
              <a:t>Memos are like documents and they can be linked to sources or nodes.</a:t>
            </a:r>
          </a:p>
          <a:p>
            <a:pPr lvl="5"/>
            <a:endParaRPr lang="en-CA" dirty="0"/>
          </a:p>
          <a:p>
            <a:r>
              <a:rPr lang="en-CA" dirty="0"/>
              <a:t>Tell the story of your project</a:t>
            </a:r>
          </a:p>
          <a:p>
            <a:r>
              <a:rPr lang="en-CA" dirty="0"/>
              <a:t>Talk to yourself as you make sense of your data</a:t>
            </a:r>
          </a:p>
          <a:p>
            <a:r>
              <a:rPr lang="en-CA" dirty="0"/>
              <a:t>Track your analytical process</a:t>
            </a:r>
          </a:p>
          <a:p>
            <a:endParaRPr lang="en-CA" dirty="0"/>
          </a:p>
          <a:p>
            <a:pPr marL="0" indent="0">
              <a:buNone/>
            </a:pPr>
            <a:endParaRPr lang="en-CA" dirty="0"/>
          </a:p>
        </p:txBody>
      </p:sp>
    </p:spTree>
    <p:extLst>
      <p:ext uri="{BB962C8B-B14F-4D97-AF65-F5344CB8AC3E}">
        <p14:creationId xmlns:p14="http://schemas.microsoft.com/office/powerpoint/2010/main" val="819488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05BEF-A5B6-834E-BF7E-F29833FD5151}"/>
              </a:ext>
            </a:extLst>
          </p:cNvPr>
          <p:cNvSpPr>
            <a:spLocks noGrp="1"/>
          </p:cNvSpPr>
          <p:nvPr>
            <p:ph type="title"/>
          </p:nvPr>
        </p:nvSpPr>
        <p:spPr/>
        <p:txBody>
          <a:bodyPr/>
          <a:lstStyle/>
          <a:p>
            <a:r>
              <a:rPr lang="en-US" dirty="0"/>
              <a:t>Task 2</a:t>
            </a:r>
          </a:p>
        </p:txBody>
      </p:sp>
      <p:sp>
        <p:nvSpPr>
          <p:cNvPr id="3" name="Content Placeholder 2">
            <a:extLst>
              <a:ext uri="{FF2B5EF4-FFF2-40B4-BE49-F238E27FC236}">
                <a16:creationId xmlns:a16="http://schemas.microsoft.com/office/drawing/2014/main" id="{234AFD53-0AD3-0141-B29E-AA628A97CC5A}"/>
              </a:ext>
            </a:extLst>
          </p:cNvPr>
          <p:cNvSpPr>
            <a:spLocks noGrp="1"/>
          </p:cNvSpPr>
          <p:nvPr>
            <p:ph idx="1"/>
          </p:nvPr>
        </p:nvSpPr>
        <p:spPr>
          <a:xfrm>
            <a:off x="457200" y="1988840"/>
            <a:ext cx="8229600" cy="4525963"/>
          </a:xfrm>
        </p:spPr>
        <p:txBody>
          <a:bodyPr/>
          <a:lstStyle/>
          <a:p>
            <a:r>
              <a:rPr lang="en-US" dirty="0"/>
              <a:t>Open Barbara’s transcript:</a:t>
            </a:r>
          </a:p>
          <a:p>
            <a:pPr lvl="1"/>
            <a:r>
              <a:rPr lang="en-US" dirty="0"/>
              <a:t>annotate</a:t>
            </a:r>
          </a:p>
          <a:p>
            <a:pPr lvl="1"/>
            <a:r>
              <a:rPr lang="en-US" dirty="0"/>
              <a:t>create a memo</a:t>
            </a:r>
          </a:p>
          <a:p>
            <a:r>
              <a:rPr lang="en-US" dirty="0"/>
              <a:t>Notice the difference?</a:t>
            </a:r>
          </a:p>
        </p:txBody>
      </p:sp>
    </p:spTree>
    <p:extLst>
      <p:ext uri="{BB962C8B-B14F-4D97-AF65-F5344CB8AC3E}">
        <p14:creationId xmlns:p14="http://schemas.microsoft.com/office/powerpoint/2010/main" val="3003718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CA" dirty="0"/>
              <a:t>Coding</a:t>
            </a:r>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26</a:t>
            </a:fld>
            <a:endParaRPr lang="es-ES"/>
          </a:p>
        </p:txBody>
      </p:sp>
      <p:sp>
        <p:nvSpPr>
          <p:cNvPr id="5" name="TextBox 4"/>
          <p:cNvSpPr txBox="1"/>
          <p:nvPr/>
        </p:nvSpPr>
        <p:spPr>
          <a:xfrm>
            <a:off x="395536" y="1700808"/>
            <a:ext cx="3888432" cy="3785652"/>
          </a:xfrm>
          <a:prstGeom prst="rect">
            <a:avLst/>
          </a:prstGeom>
          <a:noFill/>
        </p:spPr>
        <p:txBody>
          <a:bodyPr wrap="square" rtlCol="0">
            <a:spAutoFit/>
          </a:bodyPr>
          <a:lstStyle/>
          <a:p>
            <a:r>
              <a:rPr lang="en-CA" sz="2400" dirty="0"/>
              <a:t>'Coding' your sources is a </a:t>
            </a:r>
            <a:r>
              <a:rPr lang="en-CA" sz="2400" dirty="0">
                <a:solidFill>
                  <a:srgbClr val="5034F8"/>
                </a:solidFill>
              </a:rPr>
              <a:t>way of gathering all the references to a specific topic, theme, person or other entity</a:t>
            </a:r>
            <a:r>
              <a:rPr lang="en-CA" sz="2400" dirty="0"/>
              <a:t>.  You can code all types of sources and bring the references together in a single 'node’</a:t>
            </a:r>
          </a:p>
          <a:p>
            <a:endParaRPr lang="en-CA" sz="2400" dirty="0"/>
          </a:p>
          <a:p>
            <a:r>
              <a:rPr lang="en-CA" sz="2400" dirty="0"/>
              <a:t>code=node</a:t>
            </a:r>
          </a:p>
        </p:txBody>
      </p:sp>
      <p:pic>
        <p:nvPicPr>
          <p:cNvPr id="8" name="Picture 7"/>
          <p:cNvPicPr>
            <a:picLocks noChangeAspect="1"/>
          </p:cNvPicPr>
          <p:nvPr/>
        </p:nvPicPr>
        <p:blipFill>
          <a:blip r:embed="rId3"/>
          <a:stretch>
            <a:fillRect/>
          </a:stretch>
        </p:blipFill>
        <p:spPr>
          <a:xfrm>
            <a:off x="4506525" y="1340768"/>
            <a:ext cx="4306168" cy="3846191"/>
          </a:xfrm>
          <a:prstGeom prst="rect">
            <a:avLst/>
          </a:prstGeom>
          <a:ln>
            <a:solidFill>
              <a:schemeClr val="tx1"/>
            </a:solidFill>
          </a:ln>
        </p:spPr>
      </p:pic>
      <p:sp>
        <p:nvSpPr>
          <p:cNvPr id="9" name="TextBox 8"/>
          <p:cNvSpPr txBox="1"/>
          <p:nvPr/>
        </p:nvSpPr>
        <p:spPr>
          <a:xfrm>
            <a:off x="6012160" y="5445224"/>
            <a:ext cx="2699364" cy="369332"/>
          </a:xfrm>
          <a:prstGeom prst="rect">
            <a:avLst/>
          </a:prstGeom>
          <a:noFill/>
        </p:spPr>
        <p:txBody>
          <a:bodyPr wrap="none" rtlCol="0">
            <a:spAutoFit/>
          </a:bodyPr>
          <a:lstStyle/>
          <a:p>
            <a:r>
              <a:rPr lang="en-CA" dirty="0"/>
              <a:t>Source: QSR International</a:t>
            </a:r>
          </a:p>
        </p:txBody>
      </p:sp>
    </p:spTree>
    <p:extLst>
      <p:ext uri="{BB962C8B-B14F-4D97-AF65-F5344CB8AC3E}">
        <p14:creationId xmlns:p14="http://schemas.microsoft.com/office/powerpoint/2010/main" val="2398481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E21A-41EC-0E4D-98EE-352780A97E4B}"/>
              </a:ext>
            </a:extLst>
          </p:cNvPr>
          <p:cNvSpPr>
            <a:spLocks noGrp="1"/>
          </p:cNvSpPr>
          <p:nvPr>
            <p:ph type="title"/>
          </p:nvPr>
        </p:nvSpPr>
        <p:spPr/>
        <p:txBody>
          <a:bodyPr/>
          <a:lstStyle/>
          <a:p>
            <a:r>
              <a:rPr lang="en-US" dirty="0"/>
              <a:t>Task 3</a:t>
            </a:r>
          </a:p>
        </p:txBody>
      </p:sp>
      <p:sp>
        <p:nvSpPr>
          <p:cNvPr id="3" name="Content Placeholder 2">
            <a:extLst>
              <a:ext uri="{FF2B5EF4-FFF2-40B4-BE49-F238E27FC236}">
                <a16:creationId xmlns:a16="http://schemas.microsoft.com/office/drawing/2014/main" id="{6FF316D4-6979-F848-974D-DB49277E0DF4}"/>
              </a:ext>
            </a:extLst>
          </p:cNvPr>
          <p:cNvSpPr>
            <a:spLocks noGrp="1"/>
          </p:cNvSpPr>
          <p:nvPr>
            <p:ph idx="1"/>
          </p:nvPr>
        </p:nvSpPr>
        <p:spPr>
          <a:xfrm>
            <a:off x="457200" y="1700808"/>
            <a:ext cx="8229600" cy="5013199"/>
          </a:xfrm>
        </p:spPr>
        <p:txBody>
          <a:bodyPr/>
          <a:lstStyle/>
          <a:p>
            <a:r>
              <a:rPr lang="en-US" dirty="0">
                <a:solidFill>
                  <a:srgbClr val="5034F8"/>
                </a:solidFill>
              </a:rPr>
              <a:t>Code</a:t>
            </a:r>
            <a:r>
              <a:rPr lang="en-US" dirty="0"/>
              <a:t> sections of the interview with Barbara.</a:t>
            </a:r>
          </a:p>
          <a:p>
            <a:r>
              <a:rPr lang="en-US" dirty="0"/>
              <a:t>See coded sections using </a:t>
            </a:r>
            <a:r>
              <a:rPr lang="en-US" b="1" dirty="0">
                <a:solidFill>
                  <a:srgbClr val="5034F8"/>
                </a:solidFill>
              </a:rPr>
              <a:t>Coding Stripes</a:t>
            </a:r>
            <a:r>
              <a:rPr lang="en-US" dirty="0"/>
              <a:t>.</a:t>
            </a:r>
          </a:p>
          <a:p>
            <a:r>
              <a:rPr lang="en-US" dirty="0"/>
              <a:t>Explore multiple </a:t>
            </a:r>
            <a:r>
              <a:rPr lang="en-US" dirty="0">
                <a:solidFill>
                  <a:srgbClr val="5034F8"/>
                </a:solidFill>
              </a:rPr>
              <a:t>technical ways of coding</a:t>
            </a:r>
            <a:r>
              <a:rPr lang="en-US" dirty="0"/>
              <a:t>.</a:t>
            </a:r>
          </a:p>
        </p:txBody>
      </p:sp>
    </p:spTree>
    <p:extLst>
      <p:ext uri="{BB962C8B-B14F-4D97-AF65-F5344CB8AC3E}">
        <p14:creationId xmlns:p14="http://schemas.microsoft.com/office/powerpoint/2010/main" val="3225601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764A-BF22-2641-A351-02410ECA1086}"/>
              </a:ext>
            </a:extLst>
          </p:cNvPr>
          <p:cNvSpPr>
            <a:spLocks noGrp="1"/>
          </p:cNvSpPr>
          <p:nvPr>
            <p:ph type="title"/>
          </p:nvPr>
        </p:nvSpPr>
        <p:spPr>
          <a:xfrm>
            <a:off x="-1065312" y="305641"/>
            <a:ext cx="8229600" cy="1143000"/>
          </a:xfrm>
        </p:spPr>
        <p:txBody>
          <a:bodyPr/>
          <a:lstStyle/>
          <a:p>
            <a:r>
              <a:rPr lang="en-US" dirty="0"/>
              <a:t>Coding</a:t>
            </a:r>
          </a:p>
        </p:txBody>
      </p:sp>
      <p:sp>
        <p:nvSpPr>
          <p:cNvPr id="3" name="Content Placeholder 2">
            <a:extLst>
              <a:ext uri="{FF2B5EF4-FFF2-40B4-BE49-F238E27FC236}">
                <a16:creationId xmlns:a16="http://schemas.microsoft.com/office/drawing/2014/main" id="{913BF195-B1D9-3A48-A366-BD426A9FA19D}"/>
              </a:ext>
            </a:extLst>
          </p:cNvPr>
          <p:cNvSpPr>
            <a:spLocks noGrp="1"/>
          </p:cNvSpPr>
          <p:nvPr>
            <p:ph idx="1"/>
          </p:nvPr>
        </p:nvSpPr>
        <p:spPr>
          <a:xfrm>
            <a:off x="289137" y="1503490"/>
            <a:ext cx="8538120" cy="4651520"/>
          </a:xfrm>
        </p:spPr>
        <p:txBody>
          <a:bodyPr/>
          <a:lstStyle/>
          <a:p>
            <a:r>
              <a:rPr lang="en-US" sz="1600" dirty="0"/>
              <a:t>Definition:</a:t>
            </a:r>
            <a:r>
              <a:rPr lang="en-US" sz="1600" i="1" dirty="0"/>
              <a:t> </a:t>
            </a:r>
            <a:r>
              <a:rPr lang="en-US" sz="1600" i="1" dirty="0">
                <a:solidFill>
                  <a:srgbClr val="5034F8"/>
                </a:solidFill>
              </a:rPr>
              <a:t>A code in qualitative inquiry is most often a word or short phrase that </a:t>
            </a:r>
            <a:r>
              <a:rPr lang="en-US" sz="1600" b="1" i="1" dirty="0">
                <a:solidFill>
                  <a:srgbClr val="5034F8"/>
                </a:solidFill>
              </a:rPr>
              <a:t>symbolically</a:t>
            </a:r>
            <a:r>
              <a:rPr lang="en-US" sz="1600" i="1" dirty="0">
                <a:solidFill>
                  <a:srgbClr val="5034F8"/>
                </a:solidFill>
              </a:rPr>
              <a:t> assigns a </a:t>
            </a:r>
            <a:r>
              <a:rPr lang="en-US" sz="1600" b="1" i="1" dirty="0">
                <a:solidFill>
                  <a:srgbClr val="5034F8"/>
                </a:solidFill>
              </a:rPr>
              <a:t>summative</a:t>
            </a:r>
            <a:r>
              <a:rPr lang="en-US" sz="1600" i="1" dirty="0">
                <a:solidFill>
                  <a:srgbClr val="5034F8"/>
                </a:solidFill>
              </a:rPr>
              <a:t>, </a:t>
            </a:r>
            <a:r>
              <a:rPr lang="en-US" sz="1600" b="1" i="1" dirty="0">
                <a:solidFill>
                  <a:srgbClr val="5034F8"/>
                </a:solidFill>
              </a:rPr>
              <a:t>salient</a:t>
            </a:r>
            <a:r>
              <a:rPr lang="en-US" sz="1600" i="1" dirty="0">
                <a:solidFill>
                  <a:srgbClr val="5034F8"/>
                </a:solidFill>
              </a:rPr>
              <a:t>, </a:t>
            </a:r>
            <a:r>
              <a:rPr lang="en-US" sz="1600" b="1" i="1" dirty="0">
                <a:solidFill>
                  <a:srgbClr val="5034F8"/>
                </a:solidFill>
              </a:rPr>
              <a:t>essence-capturing</a:t>
            </a:r>
            <a:r>
              <a:rPr lang="en-US" sz="1600" i="1" dirty="0">
                <a:solidFill>
                  <a:srgbClr val="5034F8"/>
                </a:solidFill>
              </a:rPr>
              <a:t>, and/or </a:t>
            </a:r>
            <a:r>
              <a:rPr lang="en-US" sz="1600" b="1" i="1" dirty="0">
                <a:solidFill>
                  <a:srgbClr val="5034F8"/>
                </a:solidFill>
              </a:rPr>
              <a:t>evocative</a:t>
            </a:r>
            <a:r>
              <a:rPr lang="en-US" sz="1600" i="1" dirty="0">
                <a:solidFill>
                  <a:srgbClr val="5034F8"/>
                </a:solidFill>
              </a:rPr>
              <a:t> attribute for a position of language-based or visual data</a:t>
            </a:r>
            <a:r>
              <a:rPr lang="en-US" sz="1600" dirty="0">
                <a:solidFill>
                  <a:srgbClr val="5034F8"/>
                </a:solidFill>
              </a:rPr>
              <a:t>.		</a:t>
            </a:r>
            <a:r>
              <a:rPr lang="en-US" sz="1600" dirty="0"/>
              <a:t> </a:t>
            </a:r>
            <a:r>
              <a:rPr lang="en-US" sz="1400" dirty="0"/>
              <a:t>(</a:t>
            </a:r>
            <a:r>
              <a:rPr lang="en-US" sz="1400" dirty="0">
                <a:hlinkClick r:id="rId2"/>
              </a:rPr>
              <a:t>Saldaña, 2016</a:t>
            </a:r>
            <a:r>
              <a:rPr lang="en-US" sz="1400" dirty="0"/>
              <a:t>)</a:t>
            </a:r>
          </a:p>
          <a:p>
            <a:r>
              <a:rPr lang="en-US" sz="1600" b="1" dirty="0"/>
              <a:t>Categorizing</a:t>
            </a:r>
            <a:r>
              <a:rPr lang="en-US" sz="1600" dirty="0"/>
              <a:t>  and </a:t>
            </a:r>
            <a:r>
              <a:rPr lang="en-US" sz="1600" b="1" dirty="0"/>
              <a:t>connecting </a:t>
            </a:r>
            <a:r>
              <a:rPr lang="en-US" sz="1600" dirty="0"/>
              <a:t>strategies </a:t>
            </a:r>
            <a:r>
              <a:rPr lang="en-US" sz="1400" dirty="0"/>
              <a:t>(</a:t>
            </a:r>
            <a:r>
              <a:rPr lang="en-US" sz="1400" dirty="0">
                <a:hlinkClick r:id="rId3"/>
              </a:rPr>
              <a:t>Maxwell &amp; Miller, 2008</a:t>
            </a:r>
            <a:r>
              <a:rPr lang="en-US" sz="1400" dirty="0"/>
              <a:t>). </a:t>
            </a:r>
          </a:p>
          <a:p>
            <a:r>
              <a:rPr lang="en-US" sz="1600" dirty="0"/>
              <a:t>It can be done in </a:t>
            </a:r>
            <a:r>
              <a:rPr lang="en-US" sz="1600" b="1" dirty="0"/>
              <a:t>cycles</a:t>
            </a:r>
            <a:r>
              <a:rPr lang="en-US" sz="1600" dirty="0"/>
              <a:t> – First(s) &amp; Second(s).</a:t>
            </a:r>
          </a:p>
          <a:p>
            <a:r>
              <a:rPr lang="en-US" sz="1600" i="1" dirty="0"/>
              <a:t>in vivo coding, emotion coding, values coding, etc.</a:t>
            </a:r>
          </a:p>
          <a:p>
            <a:r>
              <a:rPr lang="en-US" sz="1600" dirty="0"/>
              <a:t>You can create </a:t>
            </a:r>
            <a:r>
              <a:rPr lang="en-US" sz="1600" b="1" dirty="0"/>
              <a:t>sub-codes</a:t>
            </a:r>
          </a:p>
          <a:p>
            <a:r>
              <a:rPr lang="en-US" sz="1600" dirty="0"/>
              <a:t>You can apply </a:t>
            </a:r>
            <a:r>
              <a:rPr lang="en-US" sz="1600" b="1" dirty="0"/>
              <a:t>multiple codes </a:t>
            </a:r>
            <a:r>
              <a:rPr lang="en-US" sz="1600" dirty="0"/>
              <a:t>for a given segment.</a:t>
            </a:r>
          </a:p>
          <a:p>
            <a:r>
              <a:rPr lang="en-US" sz="1600" dirty="0"/>
              <a:t>You can (or must) write </a:t>
            </a:r>
            <a:r>
              <a:rPr lang="en-US" sz="1600" b="1" dirty="0"/>
              <a:t>memos</a:t>
            </a:r>
            <a:r>
              <a:rPr lang="en-US" sz="1600" dirty="0"/>
              <a:t> as you annotate and/or code.</a:t>
            </a:r>
          </a:p>
          <a:p>
            <a:r>
              <a:rPr lang="en-US" sz="1600" dirty="0"/>
              <a:t>Your RQs are your guides</a:t>
            </a:r>
            <a:r>
              <a:rPr lang="en-US" sz="1400" dirty="0"/>
              <a:t>.</a:t>
            </a:r>
          </a:p>
          <a:p>
            <a:r>
              <a:rPr lang="en-US" sz="1600" dirty="0"/>
              <a:t>A useful, meaningful codes will have a </a:t>
            </a:r>
            <a:r>
              <a:rPr lang="en-US" sz="1600" b="1" dirty="0"/>
              <a:t>label</a:t>
            </a:r>
            <a:r>
              <a:rPr lang="en-US" sz="1600" dirty="0"/>
              <a:t>, a </a:t>
            </a:r>
            <a:r>
              <a:rPr lang="en-US" sz="1600" b="1" dirty="0"/>
              <a:t>definition</a:t>
            </a:r>
            <a:r>
              <a:rPr lang="en-US" sz="1600" dirty="0"/>
              <a:t>, and </a:t>
            </a:r>
            <a:r>
              <a:rPr lang="en-US" sz="1600" b="1" dirty="0"/>
              <a:t>examples</a:t>
            </a:r>
            <a:r>
              <a:rPr lang="en-US" sz="1600" dirty="0"/>
              <a:t> (Right Click -&gt; Get Info/ Code Properties)  </a:t>
            </a:r>
            <a:r>
              <a:rPr lang="en-US" sz="1400" dirty="0">
                <a:hlinkClick r:id="rId4"/>
              </a:rPr>
              <a:t>(Boyatzis, 1998, p. 3)</a:t>
            </a:r>
            <a:r>
              <a:rPr lang="en-US" sz="1600" dirty="0"/>
              <a:t>														</a:t>
            </a:r>
          </a:p>
        </p:txBody>
      </p:sp>
      <p:pic>
        <p:nvPicPr>
          <p:cNvPr id="4" name="Picture 6" descr="https://sh-s7-live-s.legocdn.com/is/image/LEGOMKTG/missing-pieces">
            <a:extLst>
              <a:ext uri="{FF2B5EF4-FFF2-40B4-BE49-F238E27FC236}">
                <a16:creationId xmlns:a16="http://schemas.microsoft.com/office/drawing/2014/main" id="{9F478056-E18D-4E2B-8D5B-B1FCC3A72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8197" y="-254554"/>
            <a:ext cx="1684647" cy="14974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i.ytimg.com/vi/Sei1PgkeI3o/maxresdefault.jpg">
            <a:extLst>
              <a:ext uri="{FF2B5EF4-FFF2-40B4-BE49-F238E27FC236}">
                <a16:creationId xmlns:a16="http://schemas.microsoft.com/office/drawing/2014/main" id="{E822AE3E-50C8-4E45-B7D9-A4735C27AC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66684" y="250792"/>
            <a:ext cx="1763767" cy="992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09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764A-BF22-2641-A351-02410ECA1086}"/>
              </a:ext>
            </a:extLst>
          </p:cNvPr>
          <p:cNvSpPr>
            <a:spLocks noGrp="1"/>
          </p:cNvSpPr>
          <p:nvPr>
            <p:ph type="title"/>
          </p:nvPr>
        </p:nvSpPr>
        <p:spPr>
          <a:xfrm>
            <a:off x="1403648" y="476672"/>
            <a:ext cx="8229600" cy="1143000"/>
          </a:xfrm>
        </p:spPr>
        <p:txBody>
          <a:bodyPr/>
          <a:lstStyle/>
          <a:p>
            <a:r>
              <a:rPr lang="en-US" sz="3600" dirty="0"/>
              <a:t>Useful, meaningful codes, will have:</a:t>
            </a:r>
          </a:p>
        </p:txBody>
      </p:sp>
      <p:sp>
        <p:nvSpPr>
          <p:cNvPr id="3" name="Content Placeholder 2">
            <a:extLst>
              <a:ext uri="{FF2B5EF4-FFF2-40B4-BE49-F238E27FC236}">
                <a16:creationId xmlns:a16="http://schemas.microsoft.com/office/drawing/2014/main" id="{913BF195-B1D9-3A48-A366-BD426A9FA19D}"/>
              </a:ext>
            </a:extLst>
          </p:cNvPr>
          <p:cNvSpPr>
            <a:spLocks noGrp="1"/>
          </p:cNvSpPr>
          <p:nvPr>
            <p:ph idx="1"/>
          </p:nvPr>
        </p:nvSpPr>
        <p:spPr>
          <a:xfrm>
            <a:off x="457200" y="1615643"/>
            <a:ext cx="8229600" cy="4525963"/>
          </a:xfrm>
        </p:spPr>
        <p:txBody>
          <a:bodyPr/>
          <a:lstStyle/>
          <a:p>
            <a:r>
              <a:rPr lang="en-US" sz="2400" dirty="0"/>
              <a:t>A </a:t>
            </a:r>
            <a:r>
              <a:rPr lang="en-US" sz="2400" dirty="0">
                <a:solidFill>
                  <a:srgbClr val="5034F8"/>
                </a:solidFill>
              </a:rPr>
              <a:t>label</a:t>
            </a:r>
            <a:r>
              <a:rPr lang="en-US" sz="2400" dirty="0"/>
              <a:t> (i.e., name)</a:t>
            </a:r>
          </a:p>
          <a:p>
            <a:r>
              <a:rPr lang="en-US" sz="2400" dirty="0"/>
              <a:t>A </a:t>
            </a:r>
            <a:r>
              <a:rPr lang="en-US" sz="2400" dirty="0">
                <a:solidFill>
                  <a:srgbClr val="5034F8"/>
                </a:solidFill>
              </a:rPr>
              <a:t>definition</a:t>
            </a:r>
            <a:r>
              <a:rPr lang="en-US" sz="2400" dirty="0"/>
              <a:t> of what the code contains (i.e., the characteristic or issue constituting the code)</a:t>
            </a:r>
          </a:p>
          <a:p>
            <a:r>
              <a:rPr lang="en-US" sz="2400" dirty="0">
                <a:solidFill>
                  <a:srgbClr val="5034F8"/>
                </a:solidFill>
              </a:rPr>
              <a:t>Examples</a:t>
            </a:r>
            <a:r>
              <a:rPr lang="en-US" sz="2400" dirty="0"/>
              <a:t>, to eliminate possible confusion when retrieving the code. </a:t>
            </a:r>
          </a:p>
          <a:p>
            <a:endParaRPr lang="en-US" sz="2400" dirty="0"/>
          </a:p>
          <a:p>
            <a:pPr marL="0" indent="0">
              <a:buNone/>
            </a:pPr>
            <a:r>
              <a:rPr lang="en-US" sz="2400" dirty="0"/>
              <a:t>										           (</a:t>
            </a:r>
            <a:r>
              <a:rPr lang="en-US" sz="2400" dirty="0">
                <a:hlinkClick r:id="rId2"/>
              </a:rPr>
              <a:t>Boyatzis, 1998, p.31</a:t>
            </a:r>
            <a:r>
              <a:rPr lang="en-US" sz="2400" dirty="0"/>
              <a:t>)</a:t>
            </a:r>
          </a:p>
        </p:txBody>
      </p:sp>
    </p:spTree>
    <p:extLst>
      <p:ext uri="{BB962C8B-B14F-4D97-AF65-F5344CB8AC3E}">
        <p14:creationId xmlns:p14="http://schemas.microsoft.com/office/powerpoint/2010/main" val="2452270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554" y="260648"/>
            <a:ext cx="8229600" cy="1143000"/>
          </a:xfrm>
        </p:spPr>
        <p:txBody>
          <a:bodyPr/>
          <a:lstStyle/>
          <a:p>
            <a:r>
              <a:rPr lang="en-CA" dirty="0"/>
              <a:t>Welcome to the </a:t>
            </a:r>
            <a:br>
              <a:rPr lang="en-CA" dirty="0"/>
            </a:br>
            <a:r>
              <a:rPr lang="en-CA" dirty="0"/>
              <a:t>Research Commons!</a:t>
            </a:r>
          </a:p>
        </p:txBody>
      </p:sp>
      <p:sp>
        <p:nvSpPr>
          <p:cNvPr id="5" name="Content Placeholder 2"/>
          <p:cNvSpPr>
            <a:spLocks noGrp="1"/>
          </p:cNvSpPr>
          <p:nvPr>
            <p:ph idx="1"/>
          </p:nvPr>
        </p:nvSpPr>
        <p:spPr>
          <a:xfrm>
            <a:off x="457200" y="1772816"/>
            <a:ext cx="8229600" cy="3312368"/>
          </a:xfrm>
        </p:spPr>
        <p:txBody>
          <a:bodyPr/>
          <a:lstStyle/>
          <a:p>
            <a:r>
              <a:rPr lang="en-CA" sz="2800" dirty="0"/>
              <a:t>Workshops and One-on-one Consultations</a:t>
            </a:r>
          </a:p>
          <a:p>
            <a:pPr lvl="1"/>
            <a:r>
              <a:rPr lang="en-CA" sz="2400" dirty="0"/>
              <a:t>Citation Management</a:t>
            </a:r>
          </a:p>
          <a:p>
            <a:pPr lvl="1"/>
            <a:r>
              <a:rPr lang="en-CA" sz="2400" dirty="0"/>
              <a:t>R, SPSS</a:t>
            </a:r>
          </a:p>
          <a:p>
            <a:pPr lvl="1"/>
            <a:r>
              <a:rPr lang="en-CA" sz="2400" dirty="0"/>
              <a:t>Data visualization</a:t>
            </a:r>
          </a:p>
          <a:p>
            <a:pPr lvl="1"/>
            <a:r>
              <a:rPr lang="en-CA" sz="2400" dirty="0"/>
              <a:t>NVivo</a:t>
            </a:r>
          </a:p>
          <a:p>
            <a:pPr marL="457200" lvl="1" indent="0">
              <a:buNone/>
            </a:pPr>
            <a:r>
              <a:rPr lang="en-CA" sz="2400" dirty="0"/>
              <a:t>…</a:t>
            </a:r>
          </a:p>
        </p:txBody>
      </p:sp>
      <p:sp>
        <p:nvSpPr>
          <p:cNvPr id="3" name="Rectangle 2"/>
          <p:cNvSpPr/>
          <p:nvPr/>
        </p:nvSpPr>
        <p:spPr>
          <a:xfrm>
            <a:off x="5202485" y="5549170"/>
            <a:ext cx="3041923" cy="400110"/>
          </a:xfrm>
          <a:prstGeom prst="rect">
            <a:avLst/>
          </a:prstGeom>
        </p:spPr>
        <p:txBody>
          <a:bodyPr wrap="none">
            <a:spAutoFit/>
          </a:bodyPr>
          <a:lstStyle/>
          <a:p>
            <a:r>
              <a:rPr lang="en-CA" sz="2000" i="1" dirty="0"/>
              <a:t>Check the </a:t>
            </a:r>
            <a:r>
              <a:rPr lang="en-CA" sz="2000" i="1" dirty="0">
                <a:hlinkClick r:id="rId3"/>
              </a:rPr>
              <a:t>Website</a:t>
            </a:r>
            <a:r>
              <a:rPr lang="en-CA" sz="2000" i="1" dirty="0"/>
              <a:t> for more</a:t>
            </a:r>
          </a:p>
        </p:txBody>
      </p:sp>
    </p:spTree>
    <p:extLst>
      <p:ext uri="{BB962C8B-B14F-4D97-AF65-F5344CB8AC3E}">
        <p14:creationId xmlns:p14="http://schemas.microsoft.com/office/powerpoint/2010/main" val="678509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E39A01-E34E-405D-A7AE-DD315DBBA55A}"/>
              </a:ext>
            </a:extLst>
          </p:cNvPr>
          <p:cNvPicPr>
            <a:picLocks noChangeAspect="1"/>
          </p:cNvPicPr>
          <p:nvPr/>
        </p:nvPicPr>
        <p:blipFill>
          <a:blip r:embed="rId2"/>
          <a:stretch>
            <a:fillRect/>
          </a:stretch>
        </p:blipFill>
        <p:spPr>
          <a:xfrm>
            <a:off x="7340334" y="1986433"/>
            <a:ext cx="1766938" cy="3011113"/>
          </a:xfrm>
          <a:prstGeom prst="rect">
            <a:avLst/>
          </a:prstGeom>
        </p:spPr>
      </p:pic>
      <p:pic>
        <p:nvPicPr>
          <p:cNvPr id="2" name="Picture 1">
            <a:extLst>
              <a:ext uri="{FF2B5EF4-FFF2-40B4-BE49-F238E27FC236}">
                <a16:creationId xmlns:a16="http://schemas.microsoft.com/office/drawing/2014/main" id="{86E94A05-5385-4EE6-BC6E-4F446829C293}"/>
              </a:ext>
            </a:extLst>
          </p:cNvPr>
          <p:cNvPicPr>
            <a:picLocks noChangeAspect="1"/>
          </p:cNvPicPr>
          <p:nvPr/>
        </p:nvPicPr>
        <p:blipFill>
          <a:blip r:embed="rId3"/>
          <a:stretch>
            <a:fillRect/>
          </a:stretch>
        </p:blipFill>
        <p:spPr>
          <a:xfrm>
            <a:off x="2606589" y="2097181"/>
            <a:ext cx="1789806" cy="3819644"/>
          </a:xfrm>
          <a:prstGeom prst="rect">
            <a:avLst/>
          </a:prstGeom>
        </p:spPr>
      </p:pic>
      <p:sp>
        <p:nvSpPr>
          <p:cNvPr id="8" name="Titel 7"/>
          <p:cNvSpPr>
            <a:spLocks noGrp="1"/>
          </p:cNvSpPr>
          <p:nvPr>
            <p:ph type="title"/>
          </p:nvPr>
        </p:nvSpPr>
        <p:spPr/>
        <p:txBody>
          <a:bodyPr/>
          <a:lstStyle/>
          <a:p>
            <a:r>
              <a:rPr lang="de-DE" dirty="0">
                <a:solidFill>
                  <a:schemeClr val="bg1"/>
                </a:solidFill>
              </a:rPr>
              <a:t>d</a:t>
            </a:r>
          </a:p>
        </p:txBody>
      </p:sp>
      <p:sp>
        <p:nvSpPr>
          <p:cNvPr id="5" name="Foliennummernplatzhalter 4"/>
          <p:cNvSpPr>
            <a:spLocks noGrp="1"/>
          </p:cNvSpPr>
          <p:nvPr>
            <p:ph type="sldNum" sz="quarter" idx="12"/>
          </p:nvPr>
        </p:nvSpPr>
        <p:spPr/>
        <p:txBody>
          <a:bodyPr/>
          <a:lstStyle/>
          <a:p>
            <a:r>
              <a:rPr lang="de-DE" dirty="0">
                <a:solidFill>
                  <a:schemeClr val="bg1"/>
                </a:solidFill>
              </a:rPr>
              <a:t>34</a:t>
            </a:r>
          </a:p>
        </p:txBody>
      </p:sp>
      <p:sp>
        <p:nvSpPr>
          <p:cNvPr id="10" name="Rectangle 9">
            <a:extLst>
              <a:ext uri="{FF2B5EF4-FFF2-40B4-BE49-F238E27FC236}">
                <a16:creationId xmlns:a16="http://schemas.microsoft.com/office/drawing/2014/main" id="{A21C1776-53DA-4921-B639-6DDBAE2578E3}"/>
              </a:ext>
            </a:extLst>
          </p:cNvPr>
          <p:cNvSpPr/>
          <p:nvPr/>
        </p:nvSpPr>
        <p:spPr>
          <a:xfrm>
            <a:off x="-263409" y="6491027"/>
            <a:ext cx="9670818" cy="5202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5"/>
          </a:p>
        </p:txBody>
      </p:sp>
      <p:pic>
        <p:nvPicPr>
          <p:cNvPr id="12" name="Picture 11">
            <a:extLst>
              <a:ext uri="{FF2B5EF4-FFF2-40B4-BE49-F238E27FC236}">
                <a16:creationId xmlns:a16="http://schemas.microsoft.com/office/drawing/2014/main" id="{F3850042-A8C7-4C67-B596-309D546135D6}"/>
              </a:ext>
            </a:extLst>
          </p:cNvPr>
          <p:cNvPicPr>
            <a:picLocks noChangeAspect="1"/>
          </p:cNvPicPr>
          <p:nvPr/>
        </p:nvPicPr>
        <p:blipFill rotWithShape="1">
          <a:blip r:embed="rId4">
            <a:extLst>
              <a:ext uri="{28A0092B-C50C-407E-A947-70E740481C1C}">
                <a14:useLocalDpi xmlns:a14="http://schemas.microsoft.com/office/drawing/2010/main" val="0"/>
              </a:ext>
            </a:extLst>
          </a:blip>
          <a:srcRect l="-72186" t="14674" r="72186" b="-14228"/>
          <a:stretch/>
        </p:blipFill>
        <p:spPr>
          <a:xfrm>
            <a:off x="-2340768" y="2120985"/>
            <a:ext cx="9706779" cy="4572974"/>
          </a:xfrm>
          <a:prstGeom prst="rect">
            <a:avLst/>
          </a:prstGeom>
        </p:spPr>
      </p:pic>
      <p:sp>
        <p:nvSpPr>
          <p:cNvPr id="13" name="TextBox 12">
            <a:extLst>
              <a:ext uri="{FF2B5EF4-FFF2-40B4-BE49-F238E27FC236}">
                <a16:creationId xmlns:a16="http://schemas.microsoft.com/office/drawing/2014/main" id="{77FB9F37-545F-4BF4-B918-57E6586B1B26}"/>
              </a:ext>
            </a:extLst>
          </p:cNvPr>
          <p:cNvSpPr txBox="1"/>
          <p:nvPr/>
        </p:nvSpPr>
        <p:spPr>
          <a:xfrm>
            <a:off x="4625752" y="1455251"/>
            <a:ext cx="4414544" cy="525016"/>
          </a:xfrm>
          <a:prstGeom prst="rect">
            <a:avLst/>
          </a:prstGeom>
          <a:noFill/>
        </p:spPr>
        <p:txBody>
          <a:bodyPr wrap="square" rtlCol="0">
            <a:spAutoFit/>
          </a:bodyPr>
          <a:lstStyle/>
          <a:p>
            <a:pPr marL="200854" indent="-200854">
              <a:buFont typeface="Arial" panose="020B0604020202020204" pitchFamily="34" charset="0"/>
              <a:buChar char="•"/>
            </a:pPr>
            <a:r>
              <a:rPr lang="en-CA" sz="1265" dirty="0"/>
              <a:t>Separating ‘families’</a:t>
            </a:r>
            <a:r>
              <a:rPr lang="en-CA" sz="1406" dirty="0"/>
              <a:t> (children types of parents) / Vista coding</a:t>
            </a:r>
          </a:p>
        </p:txBody>
      </p:sp>
      <p:sp>
        <p:nvSpPr>
          <p:cNvPr id="14" name="TextBox 13">
            <a:extLst>
              <a:ext uri="{FF2B5EF4-FFF2-40B4-BE49-F238E27FC236}">
                <a16:creationId xmlns:a16="http://schemas.microsoft.com/office/drawing/2014/main" id="{80FE88E9-711A-467A-A37F-C13E6BBDBF52}"/>
              </a:ext>
            </a:extLst>
          </p:cNvPr>
          <p:cNvSpPr txBox="1"/>
          <p:nvPr/>
        </p:nvSpPr>
        <p:spPr>
          <a:xfrm>
            <a:off x="152747" y="1476774"/>
            <a:ext cx="4574716" cy="287002"/>
          </a:xfrm>
          <a:prstGeom prst="rect">
            <a:avLst/>
          </a:prstGeom>
          <a:noFill/>
        </p:spPr>
        <p:txBody>
          <a:bodyPr wrap="square" rtlCol="0">
            <a:spAutoFit/>
          </a:bodyPr>
          <a:lstStyle/>
          <a:p>
            <a:pPr marL="200854" indent="-200854">
              <a:buFont typeface="Arial" panose="020B0604020202020204" pitchFamily="34" charset="0"/>
              <a:buChar char="•"/>
            </a:pPr>
            <a:r>
              <a:rPr lang="en-CA" sz="1265" dirty="0"/>
              <a:t>Mixing ‘families’ / Viral coding</a:t>
            </a:r>
          </a:p>
        </p:txBody>
      </p:sp>
      <p:pic>
        <p:nvPicPr>
          <p:cNvPr id="16" name="Picture 15">
            <a:extLst>
              <a:ext uri="{FF2B5EF4-FFF2-40B4-BE49-F238E27FC236}">
                <a16:creationId xmlns:a16="http://schemas.microsoft.com/office/drawing/2014/main" id="{10F5D798-FC25-41AA-A2B0-7B5F1DB29EE6}"/>
              </a:ext>
            </a:extLst>
          </p:cNvPr>
          <p:cNvPicPr>
            <a:picLocks noChangeAspect="1"/>
          </p:cNvPicPr>
          <p:nvPr/>
        </p:nvPicPr>
        <p:blipFill rotWithShape="1">
          <a:blip r:embed="rId5">
            <a:extLst>
              <a:ext uri="{28A0092B-C50C-407E-A947-70E740481C1C}">
                <a14:useLocalDpi xmlns:a14="http://schemas.microsoft.com/office/drawing/2010/main" val="0"/>
              </a:ext>
            </a:extLst>
          </a:blip>
          <a:srcRect l="17075" t="25945" r="66708" b="29938"/>
          <a:stretch/>
        </p:blipFill>
        <p:spPr>
          <a:xfrm>
            <a:off x="-90834" y="2097181"/>
            <a:ext cx="2530939" cy="3856370"/>
          </a:xfrm>
          <a:prstGeom prst="rect">
            <a:avLst/>
          </a:prstGeom>
        </p:spPr>
      </p:pic>
      <p:sp>
        <p:nvSpPr>
          <p:cNvPr id="17" name="TextBox 16">
            <a:extLst>
              <a:ext uri="{FF2B5EF4-FFF2-40B4-BE49-F238E27FC236}">
                <a16:creationId xmlns:a16="http://schemas.microsoft.com/office/drawing/2014/main" id="{81BFF03E-550B-4554-8603-6B975D708CEA}"/>
              </a:ext>
            </a:extLst>
          </p:cNvPr>
          <p:cNvSpPr txBox="1"/>
          <p:nvPr/>
        </p:nvSpPr>
        <p:spPr>
          <a:xfrm>
            <a:off x="2653583" y="2217287"/>
            <a:ext cx="1972169" cy="1260345"/>
          </a:xfrm>
          <a:prstGeom prst="rect">
            <a:avLst/>
          </a:prstGeom>
          <a:solidFill>
            <a:srgbClr val="C00000"/>
          </a:solidFill>
        </p:spPr>
        <p:txBody>
          <a:bodyPr wrap="square" rtlCol="0">
            <a:spAutoFit/>
          </a:bodyPr>
          <a:lstStyle/>
          <a:p>
            <a:pPr marL="200854" indent="-200854">
              <a:buFont typeface="Arial" panose="020B0604020202020204" pitchFamily="34" charset="0"/>
              <a:buChar char="•"/>
            </a:pPr>
            <a:r>
              <a:rPr lang="en-CA" sz="1265" dirty="0">
                <a:solidFill>
                  <a:schemeClr val="bg1"/>
                </a:solidFill>
              </a:rPr>
              <a:t>Too many codes</a:t>
            </a:r>
          </a:p>
          <a:p>
            <a:pPr marL="200854" indent="-200854">
              <a:buFont typeface="Arial" panose="020B0604020202020204" pitchFamily="34" charset="0"/>
              <a:buChar char="•"/>
            </a:pPr>
            <a:r>
              <a:rPr lang="en-CA" sz="1265" dirty="0">
                <a:solidFill>
                  <a:schemeClr val="bg1"/>
                </a:solidFill>
              </a:rPr>
              <a:t>Less flexibility for asking questions</a:t>
            </a:r>
          </a:p>
          <a:p>
            <a:pPr marL="200854" indent="-200854">
              <a:buFont typeface="Arial" panose="020B0604020202020204" pitchFamily="34" charset="0"/>
              <a:buChar char="•"/>
            </a:pPr>
            <a:r>
              <a:rPr lang="en-CA" sz="1265" dirty="0">
                <a:solidFill>
                  <a:schemeClr val="bg1"/>
                </a:solidFill>
              </a:rPr>
              <a:t>Mixing up categories</a:t>
            </a:r>
          </a:p>
          <a:p>
            <a:pPr marL="200854" indent="-200854">
              <a:buFont typeface="Arial" panose="020B0604020202020204" pitchFamily="34" charset="0"/>
              <a:buChar char="•"/>
            </a:pPr>
            <a:r>
              <a:rPr lang="en-CA" sz="1265" dirty="0">
                <a:solidFill>
                  <a:schemeClr val="bg1"/>
                </a:solidFill>
              </a:rPr>
              <a:t>Impose results before analysis</a:t>
            </a:r>
          </a:p>
        </p:txBody>
      </p:sp>
      <p:sp>
        <p:nvSpPr>
          <p:cNvPr id="11" name="TextBox 10">
            <a:extLst>
              <a:ext uri="{FF2B5EF4-FFF2-40B4-BE49-F238E27FC236}">
                <a16:creationId xmlns:a16="http://schemas.microsoft.com/office/drawing/2014/main" id="{CAA8B6B1-8833-4F0C-B9EF-B12BCDE185FA}"/>
              </a:ext>
            </a:extLst>
          </p:cNvPr>
          <p:cNvSpPr txBox="1"/>
          <p:nvPr/>
        </p:nvSpPr>
        <p:spPr>
          <a:xfrm>
            <a:off x="865641" y="4566410"/>
            <a:ext cx="3706355" cy="871008"/>
          </a:xfrm>
          <a:prstGeom prst="rect">
            <a:avLst/>
          </a:prstGeom>
          <a:solidFill>
            <a:srgbClr val="00B0F0"/>
          </a:solidFill>
        </p:spPr>
        <p:txBody>
          <a:bodyPr wrap="square" rtlCol="0">
            <a:spAutoFit/>
          </a:bodyPr>
          <a:lstStyle/>
          <a:p>
            <a:pPr marL="200854" indent="-200854">
              <a:buFont typeface="Arial" panose="020B0604020202020204" pitchFamily="34" charset="0"/>
              <a:buChar char="•"/>
            </a:pPr>
            <a:r>
              <a:rPr lang="en-CA" sz="1265" dirty="0">
                <a:solidFill>
                  <a:schemeClr val="bg1"/>
                </a:solidFill>
              </a:rPr>
              <a:t>Maintaining contexts (seeing nesting)</a:t>
            </a:r>
          </a:p>
          <a:p>
            <a:pPr marL="200854" indent="-200854">
              <a:buFont typeface="Arial" panose="020B0604020202020204" pitchFamily="34" charset="0"/>
              <a:buChar char="•"/>
            </a:pPr>
            <a:r>
              <a:rPr lang="en-CA" sz="1265" dirty="0">
                <a:solidFill>
                  <a:schemeClr val="bg1"/>
                </a:solidFill>
              </a:rPr>
              <a:t>Immediate impression readings</a:t>
            </a:r>
          </a:p>
          <a:p>
            <a:pPr marL="200854" indent="-200854">
              <a:buFont typeface="Arial" panose="020B0604020202020204" pitchFamily="34" charset="0"/>
              <a:buChar char="•"/>
            </a:pPr>
            <a:r>
              <a:rPr lang="en-CA" sz="1265" dirty="0">
                <a:solidFill>
                  <a:schemeClr val="bg1"/>
                </a:solidFill>
              </a:rPr>
              <a:t>Ad-hoc coding (less effort on categorization)</a:t>
            </a:r>
          </a:p>
          <a:p>
            <a:pPr marL="200854" indent="-200854">
              <a:buFont typeface="Arial" panose="020B0604020202020204" pitchFamily="34" charset="0"/>
              <a:buChar char="•"/>
            </a:pPr>
            <a:r>
              <a:rPr lang="en-CA" sz="1265" dirty="0">
                <a:solidFill>
                  <a:schemeClr val="bg1"/>
                </a:solidFill>
              </a:rPr>
              <a:t>You don’t use Queries</a:t>
            </a:r>
          </a:p>
        </p:txBody>
      </p:sp>
      <p:sp>
        <p:nvSpPr>
          <p:cNvPr id="15" name="TextBox 14">
            <a:extLst>
              <a:ext uri="{FF2B5EF4-FFF2-40B4-BE49-F238E27FC236}">
                <a16:creationId xmlns:a16="http://schemas.microsoft.com/office/drawing/2014/main" id="{02B199CD-714B-402F-8909-76AEA073EA18}"/>
              </a:ext>
            </a:extLst>
          </p:cNvPr>
          <p:cNvSpPr txBox="1"/>
          <p:nvPr/>
        </p:nvSpPr>
        <p:spPr>
          <a:xfrm>
            <a:off x="7016495" y="2097181"/>
            <a:ext cx="1972169" cy="2472087"/>
          </a:xfrm>
          <a:prstGeom prst="rect">
            <a:avLst/>
          </a:prstGeom>
          <a:solidFill>
            <a:srgbClr val="C00000"/>
          </a:solidFill>
        </p:spPr>
        <p:txBody>
          <a:bodyPr wrap="square" rtlCol="0">
            <a:spAutoFit/>
          </a:bodyPr>
          <a:lstStyle/>
          <a:p>
            <a:pPr marL="200854" indent="-200854">
              <a:buFont typeface="Arial" panose="020B0604020202020204" pitchFamily="34" charset="0"/>
              <a:buChar char="•"/>
            </a:pPr>
            <a:r>
              <a:rPr lang="en-CA" sz="1406" dirty="0">
                <a:solidFill>
                  <a:schemeClr val="bg1"/>
                </a:solidFill>
              </a:rPr>
              <a:t>Time consuming</a:t>
            </a:r>
          </a:p>
          <a:p>
            <a:pPr marL="522220" lvl="1" indent="-200854">
              <a:buFont typeface="Arial" panose="020B0604020202020204" pitchFamily="34" charset="0"/>
              <a:buChar char="•"/>
            </a:pPr>
            <a:r>
              <a:rPr lang="en-CA" sz="1406" dirty="0">
                <a:solidFill>
                  <a:schemeClr val="bg1"/>
                </a:solidFill>
              </a:rPr>
              <a:t>Necessitates remembering all the codes you need to apply</a:t>
            </a:r>
          </a:p>
          <a:p>
            <a:pPr marL="522220" lvl="1" indent="-200854">
              <a:buFont typeface="Arial" panose="020B0604020202020204" pitchFamily="34" charset="0"/>
              <a:buChar char="•"/>
            </a:pPr>
            <a:r>
              <a:rPr lang="en-CA" sz="1406" dirty="0">
                <a:solidFill>
                  <a:schemeClr val="bg1"/>
                </a:solidFill>
              </a:rPr>
              <a:t>Keep track of possible queries in Memos.</a:t>
            </a:r>
          </a:p>
          <a:p>
            <a:pPr marL="522220" lvl="1" indent="-200854">
              <a:buFont typeface="Arial" panose="020B0604020202020204" pitchFamily="34" charset="0"/>
              <a:buChar char="•"/>
            </a:pPr>
            <a:r>
              <a:rPr lang="en-CA" sz="1406" dirty="0">
                <a:solidFill>
                  <a:schemeClr val="bg1"/>
                </a:solidFill>
              </a:rPr>
              <a:t>Thorough definition of categories</a:t>
            </a:r>
          </a:p>
        </p:txBody>
      </p:sp>
      <p:sp>
        <p:nvSpPr>
          <p:cNvPr id="18" name="TextBox 17">
            <a:extLst>
              <a:ext uri="{FF2B5EF4-FFF2-40B4-BE49-F238E27FC236}">
                <a16:creationId xmlns:a16="http://schemas.microsoft.com/office/drawing/2014/main" id="{6DC5EBBC-69A8-4CEB-9849-F17B973AB31A}"/>
              </a:ext>
            </a:extLst>
          </p:cNvPr>
          <p:cNvSpPr txBox="1"/>
          <p:nvPr/>
        </p:nvSpPr>
        <p:spPr>
          <a:xfrm>
            <a:off x="5280185" y="4850705"/>
            <a:ext cx="3706355" cy="871008"/>
          </a:xfrm>
          <a:prstGeom prst="rect">
            <a:avLst/>
          </a:prstGeom>
          <a:solidFill>
            <a:srgbClr val="00B0F0"/>
          </a:solidFill>
        </p:spPr>
        <p:txBody>
          <a:bodyPr wrap="square" rtlCol="0">
            <a:spAutoFit/>
          </a:bodyPr>
          <a:lstStyle/>
          <a:p>
            <a:pPr marL="200854" indent="-200854">
              <a:buFont typeface="Arial" panose="020B0604020202020204" pitchFamily="34" charset="0"/>
              <a:buChar char="•"/>
            </a:pPr>
            <a:r>
              <a:rPr lang="en-CA" sz="1265" dirty="0">
                <a:solidFill>
                  <a:schemeClr val="bg1"/>
                </a:solidFill>
              </a:rPr>
              <a:t>Less nodes</a:t>
            </a:r>
          </a:p>
          <a:p>
            <a:pPr marL="200854" indent="-200854">
              <a:buFont typeface="Arial" panose="020B0604020202020204" pitchFamily="34" charset="0"/>
              <a:buChar char="•"/>
            </a:pPr>
            <a:r>
              <a:rPr lang="en-CA" sz="1265" dirty="0">
                <a:solidFill>
                  <a:schemeClr val="bg1"/>
                </a:solidFill>
              </a:rPr>
              <a:t>More flexibility for asking questions (not foreseen)</a:t>
            </a:r>
          </a:p>
          <a:p>
            <a:pPr marL="200854" indent="-200854">
              <a:buFont typeface="Arial" panose="020B0604020202020204" pitchFamily="34" charset="0"/>
              <a:buChar char="•"/>
            </a:pPr>
            <a:r>
              <a:rPr lang="en-CA" sz="1265" dirty="0">
                <a:solidFill>
                  <a:schemeClr val="bg1"/>
                </a:solidFill>
              </a:rPr>
              <a:t>Clarity and systematicity</a:t>
            </a:r>
          </a:p>
          <a:p>
            <a:pPr marL="200854" indent="-200854">
              <a:buFont typeface="Arial" panose="020B0604020202020204" pitchFamily="34" charset="0"/>
              <a:buChar char="•"/>
            </a:pPr>
            <a:r>
              <a:rPr lang="en-CA" sz="1265" dirty="0">
                <a:solidFill>
                  <a:schemeClr val="bg1"/>
                </a:solidFill>
              </a:rPr>
              <a:t>Blinding effect</a:t>
            </a:r>
          </a:p>
        </p:txBody>
      </p:sp>
      <p:pic>
        <p:nvPicPr>
          <p:cNvPr id="19" name="Picture 6" descr="https://sh-s7-live-s.legocdn.com/is/image/LEGOMKTG/missing-pieces">
            <a:extLst>
              <a:ext uri="{FF2B5EF4-FFF2-40B4-BE49-F238E27FC236}">
                <a16:creationId xmlns:a16="http://schemas.microsoft.com/office/drawing/2014/main" id="{806E9C9D-266B-4D59-AC9A-698F5B43457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63346" y="3374886"/>
            <a:ext cx="1684647" cy="149746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i.ytimg.com/vi/Sei1PgkeI3o/maxresdefault.jpg">
            <a:extLst>
              <a:ext uri="{FF2B5EF4-FFF2-40B4-BE49-F238E27FC236}">
                <a16:creationId xmlns:a16="http://schemas.microsoft.com/office/drawing/2014/main" id="{C10740EB-2589-442E-AD73-0AA3B56F5F1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9817" y="3574291"/>
            <a:ext cx="1763767" cy="992119"/>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
            <a:extLst>
              <a:ext uri="{FF2B5EF4-FFF2-40B4-BE49-F238E27FC236}">
                <a16:creationId xmlns:a16="http://schemas.microsoft.com/office/drawing/2014/main" id="{05FE6B51-1453-41C1-84BB-CFF9832307E9}"/>
              </a:ext>
            </a:extLst>
          </p:cNvPr>
          <p:cNvSpPr txBox="1">
            <a:spLocks/>
          </p:cNvSpPr>
          <p:nvPr/>
        </p:nvSpPr>
        <p:spPr>
          <a:xfrm>
            <a:off x="457200" y="332656"/>
            <a:ext cx="8229600" cy="1143000"/>
          </a:xfrm>
        </p:spPr>
        <p:txBody>
          <a:bodyPr/>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a:lstStyle>
          <a:p>
            <a:r>
              <a:rPr lang="en-CA"/>
              <a:t>Nodes in NVivo</a:t>
            </a:r>
            <a:endParaRPr lang="en-CA" dirty="0"/>
          </a:p>
        </p:txBody>
      </p:sp>
    </p:spTree>
    <p:extLst>
      <p:ext uri="{BB962C8B-B14F-4D97-AF65-F5344CB8AC3E}">
        <p14:creationId xmlns:p14="http://schemas.microsoft.com/office/powerpoint/2010/main" val="111106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animBg="1"/>
      <p:bldP spid="11" grpId="0" animBg="1"/>
      <p:bldP spid="15" grpId="0"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764A-BF22-2641-A351-02410ECA1086}"/>
              </a:ext>
            </a:extLst>
          </p:cNvPr>
          <p:cNvSpPr>
            <a:spLocks noGrp="1"/>
          </p:cNvSpPr>
          <p:nvPr>
            <p:ph type="title"/>
          </p:nvPr>
        </p:nvSpPr>
        <p:spPr>
          <a:xfrm>
            <a:off x="1835696" y="415205"/>
            <a:ext cx="7067128" cy="1143000"/>
          </a:xfrm>
        </p:spPr>
        <p:txBody>
          <a:bodyPr/>
          <a:lstStyle/>
          <a:p>
            <a:r>
              <a:rPr lang="en-US" dirty="0"/>
              <a:t>Examples of categories</a:t>
            </a:r>
          </a:p>
        </p:txBody>
      </p:sp>
      <p:sp>
        <p:nvSpPr>
          <p:cNvPr id="3" name="Content Placeholder 2">
            <a:extLst>
              <a:ext uri="{FF2B5EF4-FFF2-40B4-BE49-F238E27FC236}">
                <a16:creationId xmlns:a16="http://schemas.microsoft.com/office/drawing/2014/main" id="{913BF195-B1D9-3A48-A366-BD426A9FA19D}"/>
              </a:ext>
            </a:extLst>
          </p:cNvPr>
          <p:cNvSpPr>
            <a:spLocks noGrp="1"/>
          </p:cNvSpPr>
          <p:nvPr>
            <p:ph idx="1"/>
          </p:nvPr>
        </p:nvSpPr>
        <p:spPr>
          <a:xfrm>
            <a:off x="35931" y="1340768"/>
            <a:ext cx="6480286" cy="4608512"/>
          </a:xfrm>
          <a:solidFill>
            <a:schemeClr val="bg1"/>
          </a:solidFill>
        </p:spPr>
        <p:txBody>
          <a:bodyPr/>
          <a:lstStyle/>
          <a:p>
            <a:r>
              <a:rPr lang="en-US" sz="1600" b="1" dirty="0">
                <a:solidFill>
                  <a:srgbClr val="5034F8"/>
                </a:solidFill>
              </a:rPr>
              <a:t>Actions</a:t>
            </a:r>
            <a:r>
              <a:rPr lang="en-US" sz="1600" dirty="0"/>
              <a:t> – things that are done at a point in time (e.g., </a:t>
            </a:r>
            <a:r>
              <a:rPr lang="en-US" sz="1600" b="1" dirty="0"/>
              <a:t>Argue</a:t>
            </a:r>
            <a:r>
              <a:rPr lang="en-US" sz="1600" dirty="0"/>
              <a:t>, </a:t>
            </a:r>
            <a:r>
              <a:rPr lang="en-US" sz="1600" b="1" dirty="0"/>
              <a:t>Cheer</a:t>
            </a:r>
            <a:r>
              <a:rPr lang="en-US" sz="1600" dirty="0"/>
              <a:t>,  </a:t>
            </a:r>
            <a:r>
              <a:rPr lang="en-US" sz="1600" b="1" dirty="0"/>
              <a:t>Laugh</a:t>
            </a:r>
            <a:r>
              <a:rPr lang="en-US" sz="1600" dirty="0"/>
              <a:t>, </a:t>
            </a:r>
            <a:r>
              <a:rPr lang="en-US" sz="1600" b="1" dirty="0"/>
              <a:t>Listen</a:t>
            </a:r>
            <a:r>
              <a:rPr lang="en-US" sz="1600" dirty="0"/>
              <a:t>).</a:t>
            </a:r>
          </a:p>
          <a:p>
            <a:r>
              <a:rPr lang="en-US" sz="1600" b="1" dirty="0">
                <a:solidFill>
                  <a:srgbClr val="5034F8"/>
                </a:solidFill>
              </a:rPr>
              <a:t>Activities</a:t>
            </a:r>
            <a:r>
              <a:rPr lang="en-US" sz="1600" dirty="0"/>
              <a:t> – ongoing actions (e.g., </a:t>
            </a:r>
            <a:r>
              <a:rPr lang="en-US" sz="1600" b="1" dirty="0"/>
              <a:t>Aging</a:t>
            </a:r>
            <a:r>
              <a:rPr lang="en-US" sz="1600" dirty="0"/>
              <a:t>, </a:t>
            </a:r>
            <a:r>
              <a:rPr lang="en-US" sz="1600" b="1" dirty="0"/>
              <a:t>Learning</a:t>
            </a:r>
            <a:r>
              <a:rPr lang="en-US" sz="1600" dirty="0"/>
              <a:t>, </a:t>
            </a:r>
            <a:r>
              <a:rPr lang="en-US" sz="1600" b="1" dirty="0"/>
              <a:t>Raising children</a:t>
            </a:r>
            <a:r>
              <a:rPr lang="en-US" sz="1600" dirty="0"/>
              <a:t>,  </a:t>
            </a:r>
            <a:r>
              <a:rPr lang="en-US" sz="1600" b="1" dirty="0"/>
              <a:t>Supervising</a:t>
            </a:r>
            <a:r>
              <a:rPr lang="en-US" sz="1600" dirty="0"/>
              <a:t>).</a:t>
            </a:r>
          </a:p>
          <a:p>
            <a:r>
              <a:rPr lang="en-US" sz="1600" b="1" dirty="0">
                <a:solidFill>
                  <a:srgbClr val="5034F8"/>
                </a:solidFill>
              </a:rPr>
              <a:t>Beliefs</a:t>
            </a:r>
            <a:r>
              <a:rPr lang="en-US" sz="1600" dirty="0"/>
              <a:t>, </a:t>
            </a:r>
            <a:r>
              <a:rPr lang="en-US" sz="1600" b="1" dirty="0">
                <a:solidFill>
                  <a:srgbClr val="5034F8"/>
                </a:solidFill>
              </a:rPr>
              <a:t>ideological positions</a:t>
            </a:r>
            <a:r>
              <a:rPr lang="en-US" sz="1600" dirty="0"/>
              <a:t>, </a:t>
            </a:r>
            <a:r>
              <a:rPr lang="en-US" sz="1600" b="1" dirty="0">
                <a:solidFill>
                  <a:srgbClr val="5034F8"/>
                </a:solidFill>
              </a:rPr>
              <a:t>frameworks</a:t>
            </a:r>
            <a:r>
              <a:rPr lang="en-US" sz="1600" dirty="0"/>
              <a:t> – intellectual positions (or discourses) which are evident in thinking and action (e.g., </a:t>
            </a:r>
            <a:r>
              <a:rPr lang="en-US" sz="1600" b="1" dirty="0"/>
              <a:t>Honesty</a:t>
            </a:r>
            <a:r>
              <a:rPr lang="en-US" sz="1600" dirty="0"/>
              <a:t>,  </a:t>
            </a:r>
            <a:r>
              <a:rPr lang="en-US" sz="1600" b="1" dirty="0"/>
              <a:t>Independence</a:t>
            </a:r>
            <a:r>
              <a:rPr lang="en-US" sz="1600" dirty="0"/>
              <a:t>, </a:t>
            </a:r>
            <a:r>
              <a:rPr lang="en-US" sz="1600" b="1" dirty="0"/>
              <a:t>Reason</a:t>
            </a:r>
            <a:r>
              <a:rPr lang="en-US" sz="1600" dirty="0"/>
              <a:t>, </a:t>
            </a:r>
            <a:r>
              <a:rPr lang="en-US" sz="1600" b="1" dirty="0"/>
              <a:t>Spirituality</a:t>
            </a:r>
            <a:r>
              <a:rPr lang="en-US" sz="1600" dirty="0"/>
              <a:t>).</a:t>
            </a:r>
          </a:p>
          <a:p>
            <a:r>
              <a:rPr lang="en-US" sz="1600" b="1" dirty="0">
                <a:solidFill>
                  <a:srgbClr val="5034F8"/>
                </a:solidFill>
              </a:rPr>
              <a:t>Context</a:t>
            </a:r>
            <a:r>
              <a:rPr lang="en-US" sz="1600" dirty="0"/>
              <a:t> – the settings in which actions, events, etc. occur (e.g.,  </a:t>
            </a:r>
            <a:r>
              <a:rPr lang="en-US" sz="1600" b="1" dirty="0"/>
              <a:t>Adolescence</a:t>
            </a:r>
            <a:r>
              <a:rPr lang="en-US" sz="1600" dirty="0"/>
              <a:t>, </a:t>
            </a:r>
            <a:r>
              <a:rPr lang="en-US" sz="1600" b="1" dirty="0"/>
              <a:t>Downtown</a:t>
            </a:r>
            <a:r>
              <a:rPr lang="en-US" sz="1600" dirty="0"/>
              <a:t>, </a:t>
            </a:r>
            <a:r>
              <a:rPr lang="en-US" sz="1600" b="1" dirty="0"/>
              <a:t>School</a:t>
            </a:r>
            <a:r>
              <a:rPr lang="en-US" sz="1600" dirty="0"/>
              <a:t>, </a:t>
            </a:r>
            <a:r>
              <a:rPr lang="en-US" sz="1600" b="1" dirty="0"/>
              <a:t>Work</a:t>
            </a:r>
            <a:r>
              <a:rPr lang="en-US" sz="1600" dirty="0"/>
              <a:t>).</a:t>
            </a:r>
          </a:p>
          <a:p>
            <a:r>
              <a:rPr lang="en-US" sz="1600" b="1" dirty="0">
                <a:solidFill>
                  <a:srgbClr val="5034F8"/>
                </a:solidFill>
              </a:rPr>
              <a:t>Culture</a:t>
            </a:r>
            <a:r>
              <a:rPr lang="en-US" sz="1600" dirty="0"/>
              <a:t> – social </a:t>
            </a:r>
            <a:r>
              <a:rPr lang="en-US" sz="1600" dirty="0" err="1"/>
              <a:t>behaviours</a:t>
            </a:r>
            <a:r>
              <a:rPr lang="en-US" sz="1600" dirty="0"/>
              <a:t> and norms that are likely to have multiple  sub-branches, depending on the type of culture (e.g., </a:t>
            </a:r>
            <a:r>
              <a:rPr lang="en-US" sz="1600" b="1" dirty="0"/>
              <a:t>Art</a:t>
            </a:r>
            <a:r>
              <a:rPr lang="en-US" sz="1600" dirty="0"/>
              <a:t>, </a:t>
            </a:r>
            <a:r>
              <a:rPr lang="en-US" sz="1600" b="1" dirty="0"/>
              <a:t>Careers</a:t>
            </a:r>
            <a:r>
              <a:rPr lang="en-US" sz="1600" dirty="0"/>
              <a:t>,  </a:t>
            </a:r>
            <a:r>
              <a:rPr lang="en-US" sz="1600" b="1" dirty="0"/>
              <a:t>Kinship</a:t>
            </a:r>
            <a:r>
              <a:rPr lang="en-US" sz="1600" dirty="0"/>
              <a:t>, </a:t>
            </a:r>
            <a:r>
              <a:rPr lang="en-US" sz="1600" b="1" dirty="0"/>
              <a:t>Technology</a:t>
            </a:r>
            <a:r>
              <a:rPr lang="en-US" sz="1600" dirty="0"/>
              <a:t>).</a:t>
            </a:r>
          </a:p>
          <a:p>
            <a:r>
              <a:rPr lang="en-US" sz="1600" b="1" dirty="0">
                <a:solidFill>
                  <a:srgbClr val="5034F8"/>
                </a:solidFill>
              </a:rPr>
              <a:t>Emotions</a:t>
            </a:r>
            <a:r>
              <a:rPr lang="en-US" sz="1600" dirty="0"/>
              <a:t> – feelings (e.g., </a:t>
            </a:r>
            <a:r>
              <a:rPr lang="en-US" sz="1600" b="1" dirty="0"/>
              <a:t>Anticipation</a:t>
            </a:r>
            <a:r>
              <a:rPr lang="en-US" sz="1600" dirty="0"/>
              <a:t>, </a:t>
            </a:r>
            <a:r>
              <a:rPr lang="en-US" sz="1600" b="1" dirty="0"/>
              <a:t>Gratitude</a:t>
            </a:r>
            <a:r>
              <a:rPr lang="en-US" sz="1600" dirty="0"/>
              <a:t>, </a:t>
            </a:r>
            <a:r>
              <a:rPr lang="en-US" sz="1600" b="1" dirty="0"/>
              <a:t>Joy</a:t>
            </a:r>
            <a:r>
              <a:rPr lang="en-US" sz="1600" dirty="0"/>
              <a:t>, </a:t>
            </a:r>
            <a:r>
              <a:rPr lang="en-US" sz="1600" b="1" dirty="0"/>
              <a:t>Sorrow</a:t>
            </a:r>
            <a:r>
              <a:rPr lang="en-US" sz="1600" dirty="0"/>
              <a:t>).</a:t>
            </a:r>
          </a:p>
          <a:p>
            <a:r>
              <a:rPr lang="en-US" sz="1600" b="1" dirty="0">
                <a:solidFill>
                  <a:srgbClr val="5034F8"/>
                </a:solidFill>
              </a:rPr>
              <a:t>Events</a:t>
            </a:r>
            <a:r>
              <a:rPr lang="en-US" sz="1600" dirty="0"/>
              <a:t> – highly structured actions or rituals (e.g., </a:t>
            </a:r>
            <a:r>
              <a:rPr lang="en-US" sz="1600" b="1" dirty="0"/>
              <a:t>Birthday parties</a:t>
            </a:r>
            <a:r>
              <a:rPr lang="en-US" sz="1600" dirty="0"/>
              <a:t>,  </a:t>
            </a:r>
            <a:r>
              <a:rPr lang="en-US" sz="1600" b="1" dirty="0"/>
              <a:t>Recitals</a:t>
            </a:r>
            <a:r>
              <a:rPr lang="en-US" sz="1600" dirty="0"/>
              <a:t>, </a:t>
            </a:r>
            <a:r>
              <a:rPr lang="en-US" sz="1600" b="1" dirty="0"/>
              <a:t>Weddings</a:t>
            </a:r>
            <a:r>
              <a:rPr lang="en-US" sz="1600" dirty="0"/>
              <a:t>, </a:t>
            </a:r>
            <a:r>
              <a:rPr lang="en-US" sz="1600" b="1" dirty="0"/>
              <a:t>Vacations</a:t>
            </a:r>
            <a:r>
              <a:rPr lang="en-US" sz="1600" dirty="0"/>
              <a:t>).</a:t>
            </a:r>
          </a:p>
          <a:p>
            <a:r>
              <a:rPr lang="en-US" sz="1600" b="1" dirty="0">
                <a:solidFill>
                  <a:srgbClr val="5034F8"/>
                </a:solidFill>
              </a:rPr>
              <a:t>Issues</a:t>
            </a:r>
            <a:r>
              <a:rPr lang="en-US" sz="1600" dirty="0"/>
              <a:t> – matters raised about which there might be some debate (e.g.,  </a:t>
            </a:r>
            <a:r>
              <a:rPr lang="en-US" sz="1600" b="1" dirty="0"/>
              <a:t>Control</a:t>
            </a:r>
            <a:r>
              <a:rPr lang="en-US" sz="1600" dirty="0"/>
              <a:t>, </a:t>
            </a:r>
            <a:r>
              <a:rPr lang="en-US" sz="1600" b="1" dirty="0"/>
              <a:t>Ownership</a:t>
            </a:r>
            <a:r>
              <a:rPr lang="en-US" sz="1600" dirty="0"/>
              <a:t>, </a:t>
            </a:r>
            <a:r>
              <a:rPr lang="en-US" sz="1600" b="1" dirty="0"/>
              <a:t>Privacy</a:t>
            </a:r>
            <a:r>
              <a:rPr lang="en-US" sz="1600" dirty="0"/>
              <a:t>, </a:t>
            </a:r>
            <a:r>
              <a:rPr lang="en-US" sz="1600" b="1" dirty="0"/>
              <a:t>Transparency</a:t>
            </a:r>
            <a:r>
              <a:rPr lang="en-US" sz="1600" dirty="0"/>
              <a:t>).</a:t>
            </a:r>
          </a:p>
        </p:txBody>
      </p:sp>
      <p:pic>
        <p:nvPicPr>
          <p:cNvPr id="4" name="Picture 3">
            <a:extLst>
              <a:ext uri="{FF2B5EF4-FFF2-40B4-BE49-F238E27FC236}">
                <a16:creationId xmlns:a16="http://schemas.microsoft.com/office/drawing/2014/main" id="{8604F907-AED9-4A28-B41B-24CFFD667921}"/>
              </a:ext>
            </a:extLst>
          </p:cNvPr>
          <p:cNvPicPr>
            <a:picLocks noChangeAspect="1"/>
          </p:cNvPicPr>
          <p:nvPr/>
        </p:nvPicPr>
        <p:blipFill>
          <a:blip r:embed="rId2"/>
          <a:stretch>
            <a:fillRect/>
          </a:stretch>
        </p:blipFill>
        <p:spPr>
          <a:xfrm>
            <a:off x="6864796" y="1191518"/>
            <a:ext cx="2171700" cy="5124450"/>
          </a:xfrm>
          <a:prstGeom prst="rect">
            <a:avLst/>
          </a:prstGeom>
        </p:spPr>
      </p:pic>
    </p:spTree>
    <p:extLst>
      <p:ext uri="{BB962C8B-B14F-4D97-AF65-F5344CB8AC3E}">
        <p14:creationId xmlns:p14="http://schemas.microsoft.com/office/powerpoint/2010/main" val="162028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764A-BF22-2641-A351-02410ECA1086}"/>
              </a:ext>
            </a:extLst>
          </p:cNvPr>
          <p:cNvSpPr>
            <a:spLocks noGrp="1"/>
          </p:cNvSpPr>
          <p:nvPr>
            <p:ph type="title"/>
          </p:nvPr>
        </p:nvSpPr>
        <p:spPr>
          <a:xfrm>
            <a:off x="1835696" y="415205"/>
            <a:ext cx="7067128" cy="1143000"/>
          </a:xfrm>
        </p:spPr>
        <p:txBody>
          <a:bodyPr/>
          <a:lstStyle/>
          <a:p>
            <a:r>
              <a:rPr lang="en-US" dirty="0"/>
              <a:t>Examples of categories</a:t>
            </a:r>
          </a:p>
        </p:txBody>
      </p:sp>
      <p:sp>
        <p:nvSpPr>
          <p:cNvPr id="3" name="Content Placeholder 2">
            <a:extLst>
              <a:ext uri="{FF2B5EF4-FFF2-40B4-BE49-F238E27FC236}">
                <a16:creationId xmlns:a16="http://schemas.microsoft.com/office/drawing/2014/main" id="{913BF195-B1D9-3A48-A366-BD426A9FA19D}"/>
              </a:ext>
            </a:extLst>
          </p:cNvPr>
          <p:cNvSpPr>
            <a:spLocks noGrp="1"/>
          </p:cNvSpPr>
          <p:nvPr>
            <p:ph idx="1"/>
          </p:nvPr>
        </p:nvSpPr>
        <p:spPr>
          <a:xfrm>
            <a:off x="457200" y="1412776"/>
            <a:ext cx="8229600" cy="5175448"/>
          </a:xfrm>
        </p:spPr>
        <p:txBody>
          <a:bodyPr/>
          <a:lstStyle/>
          <a:p>
            <a:r>
              <a:rPr lang="en-US" sz="1600" b="1" dirty="0">
                <a:solidFill>
                  <a:srgbClr val="5034F8"/>
                </a:solidFill>
              </a:rPr>
              <a:t>Narrative</a:t>
            </a:r>
            <a:r>
              <a:rPr lang="en-US" sz="1600" dirty="0"/>
              <a:t> –narrative features (e.g.,  </a:t>
            </a:r>
            <a:r>
              <a:rPr lang="en-US" sz="1600" b="1" dirty="0"/>
              <a:t>Contradictions</a:t>
            </a:r>
            <a:r>
              <a:rPr lang="en-US" sz="1600" dirty="0"/>
              <a:t>, </a:t>
            </a:r>
            <a:r>
              <a:rPr lang="en-US" sz="1600" b="1" dirty="0"/>
              <a:t>Omissions</a:t>
            </a:r>
            <a:r>
              <a:rPr lang="en-US" sz="1600" dirty="0"/>
              <a:t>, </a:t>
            </a:r>
            <a:r>
              <a:rPr lang="en-US" sz="1600" b="1" dirty="0"/>
              <a:t>Pronouns</a:t>
            </a:r>
            <a:r>
              <a:rPr lang="en-US" sz="1600" dirty="0"/>
              <a:t>, </a:t>
            </a:r>
            <a:r>
              <a:rPr lang="en-US" sz="1600" b="1" dirty="0"/>
              <a:t>Repairs</a:t>
            </a:r>
            <a:r>
              <a:rPr lang="en-US" sz="1600" dirty="0"/>
              <a:t>).</a:t>
            </a:r>
          </a:p>
          <a:p>
            <a:r>
              <a:rPr lang="en-US" sz="1600" b="1" dirty="0">
                <a:solidFill>
                  <a:srgbClr val="5034F8"/>
                </a:solidFill>
              </a:rPr>
              <a:t>People (or actors or entities) </a:t>
            </a:r>
            <a:r>
              <a:rPr lang="en-US" sz="1600" dirty="0"/>
              <a:t>that are referred to or talked about – the  locus or target of a comment, either specifically (e.g., </a:t>
            </a:r>
            <a:r>
              <a:rPr lang="en-US" sz="1600" b="1" dirty="0"/>
              <a:t>Dr. </a:t>
            </a:r>
            <a:r>
              <a:rPr lang="en-US" sz="1600" b="1" dirty="0" err="1"/>
              <a:t>Almos</a:t>
            </a:r>
            <a:r>
              <a:rPr lang="en-US" sz="1600" b="1" dirty="0"/>
              <a:t> </a:t>
            </a:r>
            <a:r>
              <a:rPr lang="en-US" sz="1600" dirty="0"/>
              <a:t>or </a:t>
            </a:r>
            <a:r>
              <a:rPr lang="en-US" sz="1600" b="1" dirty="0"/>
              <a:t>My  boss</a:t>
            </a:r>
            <a:r>
              <a:rPr lang="en-US" sz="1600" dirty="0"/>
              <a:t>) or generally (e.g., </a:t>
            </a:r>
            <a:r>
              <a:rPr lang="en-US" sz="1600" b="1" dirty="0"/>
              <a:t>Employees</a:t>
            </a:r>
            <a:r>
              <a:rPr lang="en-US" sz="1600" dirty="0"/>
              <a:t>, </a:t>
            </a:r>
            <a:r>
              <a:rPr lang="en-US" sz="1600" b="1" dirty="0"/>
              <a:t>Managers</a:t>
            </a:r>
            <a:r>
              <a:rPr lang="en-US" sz="1600" dirty="0"/>
              <a:t>, </a:t>
            </a:r>
            <a:r>
              <a:rPr lang="en-US" sz="1600" b="1" dirty="0"/>
              <a:t>Nurses</a:t>
            </a:r>
            <a:r>
              <a:rPr lang="en-US" sz="1600" dirty="0"/>
              <a:t>, </a:t>
            </a:r>
            <a:r>
              <a:rPr lang="en-US" sz="1600" b="1" dirty="0"/>
              <a:t>The industry</a:t>
            </a:r>
            <a:r>
              <a:rPr lang="en-US" sz="1600" dirty="0"/>
              <a:t>).</a:t>
            </a:r>
          </a:p>
          <a:p>
            <a:r>
              <a:rPr lang="en-US" sz="1600" b="1" dirty="0">
                <a:solidFill>
                  <a:srgbClr val="5034F8"/>
                </a:solidFill>
              </a:rPr>
              <a:t>Valences</a:t>
            </a:r>
            <a:r>
              <a:rPr lang="en-US" sz="1600" dirty="0"/>
              <a:t> (also sometimes called </a:t>
            </a:r>
            <a:r>
              <a:rPr lang="en-US" sz="1600" b="1" dirty="0">
                <a:solidFill>
                  <a:srgbClr val="5034F8"/>
                </a:solidFill>
              </a:rPr>
              <a:t>sentiments</a:t>
            </a:r>
            <a:r>
              <a:rPr lang="en-US" sz="1600" dirty="0"/>
              <a:t> or </a:t>
            </a:r>
            <a:r>
              <a:rPr lang="en-US" sz="1600" b="1" dirty="0">
                <a:solidFill>
                  <a:srgbClr val="5034F8"/>
                </a:solidFill>
              </a:rPr>
              <a:t>attitudes</a:t>
            </a:r>
            <a:r>
              <a:rPr lang="en-US" sz="1600" dirty="0"/>
              <a:t>) – the participant’s </a:t>
            </a:r>
            <a:r>
              <a:rPr lang="en-US" sz="1600" b="1" dirty="0"/>
              <a:t>implicit or explicit response to a topic </a:t>
            </a:r>
            <a:r>
              <a:rPr lang="en-US" sz="1600" dirty="0"/>
              <a:t>(e.g., a participant  says or implies they are </a:t>
            </a:r>
            <a:r>
              <a:rPr lang="en-US" sz="1600" b="1" dirty="0"/>
              <a:t>Conflicted</a:t>
            </a:r>
            <a:r>
              <a:rPr lang="en-US" sz="1600" dirty="0"/>
              <a:t>, </a:t>
            </a:r>
            <a:r>
              <a:rPr lang="en-US" sz="1600" b="1" dirty="0"/>
              <a:t>Negative</a:t>
            </a:r>
            <a:r>
              <a:rPr lang="en-US" sz="1600" dirty="0"/>
              <a:t>, </a:t>
            </a:r>
            <a:r>
              <a:rPr lang="en-US" sz="1600" b="1" dirty="0"/>
              <a:t>Positive</a:t>
            </a:r>
            <a:r>
              <a:rPr lang="en-US" sz="1600" dirty="0"/>
              <a:t>, or </a:t>
            </a:r>
            <a:r>
              <a:rPr lang="en-US" sz="1600" b="1" dirty="0"/>
              <a:t>Uncertain</a:t>
            </a:r>
            <a:r>
              <a:rPr lang="en-US" sz="1600" dirty="0"/>
              <a:t>  about an event or action; or identify it as a </a:t>
            </a:r>
            <a:r>
              <a:rPr lang="en-US" sz="1600" b="1" dirty="0"/>
              <a:t>Barrier </a:t>
            </a:r>
            <a:r>
              <a:rPr lang="en-US" sz="1600" dirty="0"/>
              <a:t>or </a:t>
            </a:r>
            <a:r>
              <a:rPr lang="en-US" sz="1600" b="1" dirty="0"/>
              <a:t>Facilitator to  success</a:t>
            </a:r>
            <a:r>
              <a:rPr lang="en-US" sz="1600" dirty="0"/>
              <a:t>).</a:t>
            </a:r>
          </a:p>
          <a:p>
            <a:r>
              <a:rPr lang="en-US" sz="1600" b="1" dirty="0">
                <a:solidFill>
                  <a:srgbClr val="5034F8"/>
                </a:solidFill>
              </a:rPr>
              <a:t>Strategies</a:t>
            </a:r>
            <a:r>
              <a:rPr lang="en-US" sz="1600" dirty="0"/>
              <a:t> – a purposeful activity to achieve a goal or deal with an issue  (e.g., </a:t>
            </a:r>
            <a:r>
              <a:rPr lang="en-US" sz="1600" b="1" dirty="0"/>
              <a:t>Making amends</a:t>
            </a:r>
            <a:r>
              <a:rPr lang="en-US" sz="1600" dirty="0"/>
              <a:t>, </a:t>
            </a:r>
            <a:r>
              <a:rPr lang="en-US" sz="1600" b="1" dirty="0"/>
              <a:t>Negotiating</a:t>
            </a:r>
            <a:r>
              <a:rPr lang="en-US" sz="1600" dirty="0"/>
              <a:t>, </a:t>
            </a:r>
            <a:r>
              <a:rPr lang="en-US" sz="1600" b="1" dirty="0"/>
              <a:t>Planning</a:t>
            </a:r>
            <a:r>
              <a:rPr lang="en-US" sz="1600" dirty="0"/>
              <a:t>, </a:t>
            </a:r>
            <a:r>
              <a:rPr lang="en-US" sz="1600" b="1" dirty="0"/>
              <a:t>Raising money</a:t>
            </a:r>
            <a:r>
              <a:rPr lang="en-US" sz="1600" dirty="0"/>
              <a:t>).</a:t>
            </a:r>
          </a:p>
          <a:p>
            <a:pPr marL="0" indent="0">
              <a:buNone/>
            </a:pPr>
            <a:endParaRPr lang="en-US" sz="1600" dirty="0"/>
          </a:p>
          <a:p>
            <a:pPr marL="0" indent="0">
              <a:buNone/>
            </a:pPr>
            <a:endParaRPr lang="en-US" sz="1600" dirty="0"/>
          </a:p>
          <a:p>
            <a:pPr marL="0" indent="0">
              <a:buNone/>
            </a:pPr>
            <a:r>
              <a:rPr lang="en-US" sz="1600" dirty="0"/>
              <a:t>												(</a:t>
            </a:r>
            <a:r>
              <a:rPr lang="en-US" sz="1600" dirty="0">
                <a:hlinkClick r:id="rId2"/>
              </a:rPr>
              <a:t>Jackson &amp; </a:t>
            </a:r>
            <a:r>
              <a:rPr lang="en-US" sz="1600" dirty="0" err="1">
                <a:hlinkClick r:id="rId2"/>
              </a:rPr>
              <a:t>Bazeley</a:t>
            </a:r>
            <a:r>
              <a:rPr lang="en-US" sz="1600" dirty="0">
                <a:hlinkClick r:id="rId2"/>
              </a:rPr>
              <a:t>, 2019</a:t>
            </a:r>
            <a:r>
              <a:rPr lang="en-US" sz="1600" dirty="0"/>
              <a:t>)</a:t>
            </a:r>
          </a:p>
          <a:p>
            <a:pPr marL="0" indent="0">
              <a:buNone/>
            </a:pPr>
            <a:endParaRPr lang="en-US" sz="1600" dirty="0"/>
          </a:p>
          <a:p>
            <a:pPr marL="0" indent="0">
              <a:buNone/>
            </a:pPr>
            <a:endParaRPr lang="en-US" sz="1600" dirty="0"/>
          </a:p>
          <a:p>
            <a:endParaRPr lang="en-US" sz="1600" dirty="0"/>
          </a:p>
          <a:p>
            <a:pPr marL="0" indent="0">
              <a:buNone/>
            </a:pPr>
            <a:r>
              <a:rPr lang="en-US" sz="1600" dirty="0"/>
              <a:t>		 									</a:t>
            </a:r>
          </a:p>
        </p:txBody>
      </p:sp>
    </p:spTree>
    <p:extLst>
      <p:ext uri="{BB962C8B-B14F-4D97-AF65-F5344CB8AC3E}">
        <p14:creationId xmlns:p14="http://schemas.microsoft.com/office/powerpoint/2010/main" val="169682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764A-BF22-2641-A351-02410ECA1086}"/>
              </a:ext>
            </a:extLst>
          </p:cNvPr>
          <p:cNvSpPr>
            <a:spLocks noGrp="1"/>
          </p:cNvSpPr>
          <p:nvPr>
            <p:ph type="title"/>
          </p:nvPr>
        </p:nvSpPr>
        <p:spPr>
          <a:xfrm>
            <a:off x="1779759" y="260648"/>
            <a:ext cx="7067128" cy="1143000"/>
          </a:xfrm>
        </p:spPr>
        <p:txBody>
          <a:bodyPr/>
          <a:lstStyle/>
          <a:p>
            <a:r>
              <a:rPr lang="en-US" dirty="0"/>
              <a:t>Examples useful (non-hierarchical) codes</a:t>
            </a:r>
          </a:p>
        </p:txBody>
      </p:sp>
      <p:sp>
        <p:nvSpPr>
          <p:cNvPr id="3" name="Content Placeholder 2">
            <a:extLst>
              <a:ext uri="{FF2B5EF4-FFF2-40B4-BE49-F238E27FC236}">
                <a16:creationId xmlns:a16="http://schemas.microsoft.com/office/drawing/2014/main" id="{913BF195-B1D9-3A48-A366-BD426A9FA19D}"/>
              </a:ext>
            </a:extLst>
          </p:cNvPr>
          <p:cNvSpPr>
            <a:spLocks noGrp="1"/>
          </p:cNvSpPr>
          <p:nvPr>
            <p:ph idx="1"/>
          </p:nvPr>
        </p:nvSpPr>
        <p:spPr>
          <a:xfrm>
            <a:off x="457200" y="2141984"/>
            <a:ext cx="8229600" cy="2880320"/>
          </a:xfrm>
        </p:spPr>
        <p:txBody>
          <a:bodyPr/>
          <a:lstStyle/>
          <a:p>
            <a:r>
              <a:rPr lang="en-US" sz="1600" b="1" dirty="0">
                <a:solidFill>
                  <a:srgbClr val="5034F8"/>
                </a:solidFill>
              </a:rPr>
              <a:t>Good quotes </a:t>
            </a:r>
            <a:r>
              <a:rPr lang="en-US" sz="1600" dirty="0"/>
              <a:t>– an area to store References that are especially  </a:t>
            </a:r>
            <a:r>
              <a:rPr lang="en-US" sz="1600" b="1" dirty="0"/>
              <a:t>compelling</a:t>
            </a:r>
            <a:r>
              <a:rPr lang="en-US" sz="1600" dirty="0"/>
              <a:t>, </a:t>
            </a:r>
            <a:r>
              <a:rPr lang="en-US" sz="1600" b="1" dirty="0"/>
              <a:t>poignant</a:t>
            </a:r>
            <a:r>
              <a:rPr lang="en-US" sz="1600" dirty="0"/>
              <a:t>, or </a:t>
            </a:r>
            <a:r>
              <a:rPr lang="en-US" sz="1600" b="1" dirty="0"/>
              <a:t>typical</a:t>
            </a:r>
            <a:r>
              <a:rPr lang="en-US" sz="1600" dirty="0"/>
              <a:t>. These can be cross-referenced with  your other Nodes with a Coding Query to find the quotes  that pertain to a particular concept or theme to assist you in writing up  your findings (</a:t>
            </a:r>
            <a:r>
              <a:rPr lang="en-US" sz="1600" u="sng" dirty="0"/>
              <a:t>but be careful about cherry picking your findings just because of these quotes</a:t>
            </a:r>
            <a:r>
              <a:rPr lang="en-US" sz="1600" dirty="0"/>
              <a:t>).</a:t>
            </a:r>
          </a:p>
          <a:p>
            <a:r>
              <a:rPr lang="en-US" sz="1600" b="1" dirty="0">
                <a:solidFill>
                  <a:srgbClr val="5034F8"/>
                </a:solidFill>
              </a:rPr>
              <a:t>Suggestions</a:t>
            </a:r>
            <a:r>
              <a:rPr lang="en-US" sz="1600" dirty="0"/>
              <a:t> – to capture the </a:t>
            </a:r>
            <a:r>
              <a:rPr lang="en-US" sz="1600" b="1" dirty="0"/>
              <a:t>recommendations</a:t>
            </a:r>
            <a:r>
              <a:rPr lang="en-US" sz="1600" dirty="0"/>
              <a:t> provided by participants  about how things could or should be done or changed.</a:t>
            </a:r>
          </a:p>
          <a:p>
            <a:r>
              <a:rPr lang="en-US" sz="1600" b="1" dirty="0">
                <a:solidFill>
                  <a:srgbClr val="5034F8"/>
                </a:solidFill>
              </a:rPr>
              <a:t>Retired Nodes </a:t>
            </a:r>
            <a:r>
              <a:rPr lang="en-US" sz="1600" dirty="0"/>
              <a:t>– to store any defunct concepts or themes in case you are  not fully convinced you want to delete them.</a:t>
            </a:r>
          </a:p>
          <a:p>
            <a:endParaRPr lang="en-US" sz="1600" dirty="0"/>
          </a:p>
          <a:p>
            <a:pPr marL="0" indent="0" algn="r">
              <a:buNone/>
            </a:pPr>
            <a:r>
              <a:rPr lang="en-US" sz="1600" dirty="0"/>
              <a:t>(</a:t>
            </a:r>
            <a:r>
              <a:rPr lang="en-US" sz="1600" dirty="0">
                <a:hlinkClick r:id="rId2"/>
              </a:rPr>
              <a:t>Jackson &amp; </a:t>
            </a:r>
            <a:r>
              <a:rPr lang="en-US" sz="1600" dirty="0" err="1">
                <a:hlinkClick r:id="rId2"/>
              </a:rPr>
              <a:t>Bazeley</a:t>
            </a:r>
            <a:r>
              <a:rPr lang="en-US" sz="1600" dirty="0">
                <a:hlinkClick r:id="rId2"/>
              </a:rPr>
              <a:t>, 2019</a:t>
            </a:r>
            <a:r>
              <a:rPr lang="en-US" sz="1600" dirty="0"/>
              <a:t>)</a:t>
            </a:r>
          </a:p>
        </p:txBody>
      </p:sp>
    </p:spTree>
    <p:extLst>
      <p:ext uri="{BB962C8B-B14F-4D97-AF65-F5344CB8AC3E}">
        <p14:creationId xmlns:p14="http://schemas.microsoft.com/office/powerpoint/2010/main" val="53881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764A-BF22-2641-A351-02410ECA1086}"/>
              </a:ext>
            </a:extLst>
          </p:cNvPr>
          <p:cNvSpPr>
            <a:spLocks noGrp="1"/>
          </p:cNvSpPr>
          <p:nvPr>
            <p:ph type="title"/>
          </p:nvPr>
        </p:nvSpPr>
        <p:spPr>
          <a:xfrm>
            <a:off x="914400" y="332656"/>
            <a:ext cx="8229600" cy="1143000"/>
          </a:xfrm>
        </p:spPr>
        <p:txBody>
          <a:bodyPr/>
          <a:lstStyle/>
          <a:p>
            <a:r>
              <a:rPr lang="en-US" dirty="0"/>
              <a:t>How much is enough?</a:t>
            </a:r>
          </a:p>
        </p:txBody>
      </p:sp>
      <p:sp>
        <p:nvSpPr>
          <p:cNvPr id="3" name="Content Placeholder 2">
            <a:extLst>
              <a:ext uri="{FF2B5EF4-FFF2-40B4-BE49-F238E27FC236}">
                <a16:creationId xmlns:a16="http://schemas.microsoft.com/office/drawing/2014/main" id="{913BF195-B1D9-3A48-A366-BD426A9FA19D}"/>
              </a:ext>
            </a:extLst>
          </p:cNvPr>
          <p:cNvSpPr>
            <a:spLocks noGrp="1"/>
          </p:cNvSpPr>
          <p:nvPr>
            <p:ph idx="1"/>
          </p:nvPr>
        </p:nvSpPr>
        <p:spPr>
          <a:xfrm>
            <a:off x="457200" y="1772816"/>
            <a:ext cx="8229600" cy="4525963"/>
          </a:xfrm>
        </p:spPr>
        <p:txBody>
          <a:bodyPr/>
          <a:lstStyle/>
          <a:p>
            <a:r>
              <a:rPr lang="en-US" sz="2400" dirty="0"/>
              <a:t>If only a few changes and adjustments need to be made – that is, you mostly apply already existing tags, no new properties are emerging and the existing ones are filling with content – you approach </a:t>
            </a:r>
            <a:r>
              <a:rPr lang="en-US" sz="2400" dirty="0">
                <a:solidFill>
                  <a:srgbClr val="5034F8"/>
                </a:solidFill>
              </a:rPr>
              <a:t>theoretical saturation</a:t>
            </a:r>
            <a:r>
              <a:rPr lang="en-US" sz="2400" dirty="0"/>
              <a:t>. </a:t>
            </a:r>
          </a:p>
          <a:p>
            <a:pPr marL="0" indent="0">
              <a:buNone/>
            </a:pPr>
            <a:r>
              <a:rPr lang="en-US" sz="2400" dirty="0"/>
              <a:t>										</a:t>
            </a:r>
            <a:r>
              <a:rPr lang="en-US" sz="1600" dirty="0"/>
              <a:t>(</a:t>
            </a:r>
            <a:r>
              <a:rPr lang="en-US" sz="1600" dirty="0">
                <a:hlinkClick r:id="rId2"/>
              </a:rPr>
              <a:t>Friese et al., 2016</a:t>
            </a:r>
            <a:r>
              <a:rPr lang="en-US" sz="1600" dirty="0"/>
              <a:t>,</a:t>
            </a:r>
            <a:r>
              <a:rPr lang="en-US" sz="1600" dirty="0">
                <a:hlinkClick r:id="rId2"/>
              </a:rPr>
              <a:t> p. 19 </a:t>
            </a:r>
            <a:r>
              <a:rPr lang="en-US" sz="1600" dirty="0"/>
              <a:t>; </a:t>
            </a:r>
            <a:r>
              <a:rPr lang="en-US" sz="1600" dirty="0">
                <a:hlinkClick r:id="rId3"/>
              </a:rPr>
              <a:t>Richards, 2015)</a:t>
            </a:r>
            <a:endParaRPr lang="en-US" sz="1600" dirty="0"/>
          </a:p>
        </p:txBody>
      </p:sp>
    </p:spTree>
    <p:extLst>
      <p:ext uri="{BB962C8B-B14F-4D97-AF65-F5344CB8AC3E}">
        <p14:creationId xmlns:p14="http://schemas.microsoft.com/office/powerpoint/2010/main" val="2148737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1143000"/>
          </a:xfrm>
        </p:spPr>
        <p:txBody>
          <a:bodyPr/>
          <a:lstStyle/>
          <a:p>
            <a:r>
              <a:rPr lang="en-CA" dirty="0"/>
              <a:t>Nodes in </a:t>
            </a:r>
            <a:r>
              <a:rPr lang="en-CA" dirty="0" err="1"/>
              <a:t>NVivo</a:t>
            </a:r>
            <a:endParaRPr lang="en-CA" dirty="0"/>
          </a:p>
        </p:txBody>
      </p:sp>
      <p:pic>
        <p:nvPicPr>
          <p:cNvPr id="7" name="Picture 6">
            <a:extLst>
              <a:ext uri="{FF2B5EF4-FFF2-40B4-BE49-F238E27FC236}">
                <a16:creationId xmlns:a16="http://schemas.microsoft.com/office/drawing/2014/main" id="{C77A04A8-74E9-4840-8C63-2F48992AD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0" y="1844824"/>
            <a:ext cx="7353300" cy="3479800"/>
          </a:xfrm>
          <a:prstGeom prst="rect">
            <a:avLst/>
          </a:prstGeom>
        </p:spPr>
      </p:pic>
    </p:spTree>
    <p:extLst>
      <p:ext uri="{BB962C8B-B14F-4D97-AF65-F5344CB8AC3E}">
        <p14:creationId xmlns:p14="http://schemas.microsoft.com/office/powerpoint/2010/main" val="657613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de-DE" dirty="0">
                <a:solidFill>
                  <a:schemeClr val="bg1"/>
                </a:solidFill>
              </a:rPr>
              <a:t>d</a:t>
            </a:r>
          </a:p>
        </p:txBody>
      </p:sp>
      <p:sp>
        <p:nvSpPr>
          <p:cNvPr id="5" name="Foliennummernplatzhalter 4"/>
          <p:cNvSpPr>
            <a:spLocks noGrp="1"/>
          </p:cNvSpPr>
          <p:nvPr>
            <p:ph type="sldNum" sz="quarter" idx="12"/>
          </p:nvPr>
        </p:nvSpPr>
        <p:spPr/>
        <p:txBody>
          <a:bodyPr/>
          <a:lstStyle/>
          <a:p>
            <a:endParaRPr lang="de-DE" dirty="0"/>
          </a:p>
        </p:txBody>
      </p:sp>
      <p:sp>
        <p:nvSpPr>
          <p:cNvPr id="10" name="Rectangle 9">
            <a:extLst>
              <a:ext uri="{FF2B5EF4-FFF2-40B4-BE49-F238E27FC236}">
                <a16:creationId xmlns:a16="http://schemas.microsoft.com/office/drawing/2014/main" id="{A21C1776-53DA-4921-B639-6DDBAE2578E3}"/>
              </a:ext>
            </a:extLst>
          </p:cNvPr>
          <p:cNvSpPr/>
          <p:nvPr/>
        </p:nvSpPr>
        <p:spPr>
          <a:xfrm>
            <a:off x="-263409" y="6491027"/>
            <a:ext cx="9670818" cy="5202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5"/>
          </a:p>
        </p:txBody>
      </p:sp>
      <p:pic>
        <p:nvPicPr>
          <p:cNvPr id="12" name="Picture 11">
            <a:extLst>
              <a:ext uri="{FF2B5EF4-FFF2-40B4-BE49-F238E27FC236}">
                <a16:creationId xmlns:a16="http://schemas.microsoft.com/office/drawing/2014/main" id="{F3850042-A8C7-4C67-B596-309D546135D6}"/>
              </a:ext>
            </a:extLst>
          </p:cNvPr>
          <p:cNvPicPr>
            <a:picLocks noChangeAspect="1"/>
          </p:cNvPicPr>
          <p:nvPr/>
        </p:nvPicPr>
        <p:blipFill rotWithShape="1">
          <a:blip r:embed="rId2">
            <a:extLst>
              <a:ext uri="{28A0092B-C50C-407E-A947-70E740481C1C}">
                <a14:useLocalDpi xmlns:a14="http://schemas.microsoft.com/office/drawing/2010/main" val="0"/>
              </a:ext>
            </a:extLst>
          </a:blip>
          <a:srcRect l="-72186" t="14674" r="72186" b="-14228"/>
          <a:stretch/>
        </p:blipFill>
        <p:spPr>
          <a:xfrm>
            <a:off x="-2196752" y="1958288"/>
            <a:ext cx="9706779" cy="4572974"/>
          </a:xfrm>
          <a:prstGeom prst="rect">
            <a:avLst/>
          </a:prstGeom>
        </p:spPr>
      </p:pic>
      <p:sp>
        <p:nvSpPr>
          <p:cNvPr id="13" name="TextBox 12">
            <a:extLst>
              <a:ext uri="{FF2B5EF4-FFF2-40B4-BE49-F238E27FC236}">
                <a16:creationId xmlns:a16="http://schemas.microsoft.com/office/drawing/2014/main" id="{77FB9F37-545F-4BF4-B918-57E6586B1B26}"/>
              </a:ext>
            </a:extLst>
          </p:cNvPr>
          <p:cNvSpPr txBox="1"/>
          <p:nvPr/>
        </p:nvSpPr>
        <p:spPr>
          <a:xfrm>
            <a:off x="4625752" y="1455251"/>
            <a:ext cx="4414544" cy="525016"/>
          </a:xfrm>
          <a:prstGeom prst="rect">
            <a:avLst/>
          </a:prstGeom>
          <a:noFill/>
        </p:spPr>
        <p:txBody>
          <a:bodyPr wrap="square" rtlCol="0">
            <a:spAutoFit/>
          </a:bodyPr>
          <a:lstStyle/>
          <a:p>
            <a:pPr marL="200854" indent="-200854">
              <a:buFont typeface="Arial" panose="020B0604020202020204" pitchFamily="34" charset="0"/>
              <a:buChar char="•"/>
            </a:pPr>
            <a:r>
              <a:rPr lang="en-CA" sz="1265" dirty="0"/>
              <a:t>Separating ‘families’</a:t>
            </a:r>
            <a:r>
              <a:rPr lang="en-CA" sz="1406" dirty="0"/>
              <a:t> (children types of parents) / Vista coding</a:t>
            </a:r>
          </a:p>
        </p:txBody>
      </p:sp>
      <p:sp>
        <p:nvSpPr>
          <p:cNvPr id="14" name="TextBox 13">
            <a:extLst>
              <a:ext uri="{FF2B5EF4-FFF2-40B4-BE49-F238E27FC236}">
                <a16:creationId xmlns:a16="http://schemas.microsoft.com/office/drawing/2014/main" id="{80FE88E9-711A-467A-A37F-C13E6BBDBF52}"/>
              </a:ext>
            </a:extLst>
          </p:cNvPr>
          <p:cNvSpPr txBox="1"/>
          <p:nvPr/>
        </p:nvSpPr>
        <p:spPr>
          <a:xfrm>
            <a:off x="152747" y="1476774"/>
            <a:ext cx="4574716" cy="287002"/>
          </a:xfrm>
          <a:prstGeom prst="rect">
            <a:avLst/>
          </a:prstGeom>
          <a:noFill/>
        </p:spPr>
        <p:txBody>
          <a:bodyPr wrap="square" rtlCol="0">
            <a:spAutoFit/>
          </a:bodyPr>
          <a:lstStyle/>
          <a:p>
            <a:pPr marL="200854" indent="-200854">
              <a:buFont typeface="Arial" panose="020B0604020202020204" pitchFamily="34" charset="0"/>
              <a:buChar char="•"/>
            </a:pPr>
            <a:r>
              <a:rPr lang="en-CA" sz="1265" dirty="0"/>
              <a:t>Mixing ‘families’ / Viral coding</a:t>
            </a:r>
          </a:p>
        </p:txBody>
      </p:sp>
      <p:pic>
        <p:nvPicPr>
          <p:cNvPr id="16" name="Picture 15">
            <a:extLst>
              <a:ext uri="{FF2B5EF4-FFF2-40B4-BE49-F238E27FC236}">
                <a16:creationId xmlns:a16="http://schemas.microsoft.com/office/drawing/2014/main" id="{10F5D798-FC25-41AA-A2B0-7B5F1DB29EE6}"/>
              </a:ext>
            </a:extLst>
          </p:cNvPr>
          <p:cNvPicPr>
            <a:picLocks noChangeAspect="1"/>
          </p:cNvPicPr>
          <p:nvPr/>
        </p:nvPicPr>
        <p:blipFill rotWithShape="1">
          <a:blip r:embed="rId3">
            <a:extLst>
              <a:ext uri="{28A0092B-C50C-407E-A947-70E740481C1C}">
                <a14:useLocalDpi xmlns:a14="http://schemas.microsoft.com/office/drawing/2010/main" val="0"/>
              </a:ext>
            </a:extLst>
          </a:blip>
          <a:srcRect l="17075" t="25945" r="66708" b="29938"/>
          <a:stretch/>
        </p:blipFill>
        <p:spPr>
          <a:xfrm>
            <a:off x="-65281" y="1958288"/>
            <a:ext cx="2530939" cy="3856370"/>
          </a:xfrm>
          <a:prstGeom prst="rect">
            <a:avLst/>
          </a:prstGeom>
        </p:spPr>
      </p:pic>
      <p:sp>
        <p:nvSpPr>
          <p:cNvPr id="21" name="Title 1">
            <a:extLst>
              <a:ext uri="{FF2B5EF4-FFF2-40B4-BE49-F238E27FC236}">
                <a16:creationId xmlns:a16="http://schemas.microsoft.com/office/drawing/2014/main" id="{05FE6B51-1453-41C1-84BB-CFF9832307E9}"/>
              </a:ext>
            </a:extLst>
          </p:cNvPr>
          <p:cNvSpPr txBox="1">
            <a:spLocks/>
          </p:cNvSpPr>
          <p:nvPr/>
        </p:nvSpPr>
        <p:spPr>
          <a:xfrm>
            <a:off x="457200" y="332656"/>
            <a:ext cx="8229600" cy="1143000"/>
          </a:xfrm>
        </p:spPr>
        <p:txBody>
          <a:bodyPr/>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a:lstStyle>
          <a:p>
            <a:r>
              <a:rPr lang="en-CA"/>
              <a:t>Nodes in NVivo</a:t>
            </a:r>
            <a:endParaRPr lang="en-CA" dirty="0"/>
          </a:p>
        </p:txBody>
      </p:sp>
      <p:sp>
        <p:nvSpPr>
          <p:cNvPr id="4" name="Rectangle 3">
            <a:extLst>
              <a:ext uri="{FF2B5EF4-FFF2-40B4-BE49-F238E27FC236}">
                <a16:creationId xmlns:a16="http://schemas.microsoft.com/office/drawing/2014/main" id="{61FD9E92-5F80-4EBB-812B-51004BCD95F1}"/>
              </a:ext>
            </a:extLst>
          </p:cNvPr>
          <p:cNvSpPr/>
          <p:nvPr/>
        </p:nvSpPr>
        <p:spPr>
          <a:xfrm>
            <a:off x="-263409" y="-204820"/>
            <a:ext cx="1667057" cy="68149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563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E21A-41EC-0E4D-98EE-352780A97E4B}"/>
              </a:ext>
            </a:extLst>
          </p:cNvPr>
          <p:cNvSpPr>
            <a:spLocks noGrp="1"/>
          </p:cNvSpPr>
          <p:nvPr>
            <p:ph type="title"/>
          </p:nvPr>
        </p:nvSpPr>
        <p:spPr/>
        <p:txBody>
          <a:bodyPr/>
          <a:lstStyle/>
          <a:p>
            <a:r>
              <a:rPr lang="en-US" dirty="0"/>
              <a:t>Task 4</a:t>
            </a:r>
          </a:p>
        </p:txBody>
      </p:sp>
      <p:sp>
        <p:nvSpPr>
          <p:cNvPr id="3" name="Content Placeholder 2">
            <a:extLst>
              <a:ext uri="{FF2B5EF4-FFF2-40B4-BE49-F238E27FC236}">
                <a16:creationId xmlns:a16="http://schemas.microsoft.com/office/drawing/2014/main" id="{6FF316D4-6979-F848-974D-DB49277E0DF4}"/>
              </a:ext>
            </a:extLst>
          </p:cNvPr>
          <p:cNvSpPr>
            <a:spLocks noGrp="1"/>
          </p:cNvSpPr>
          <p:nvPr>
            <p:ph idx="1"/>
          </p:nvPr>
        </p:nvSpPr>
        <p:spPr>
          <a:xfrm>
            <a:off x="457200" y="1700808"/>
            <a:ext cx="8229600" cy="5013199"/>
          </a:xfrm>
        </p:spPr>
        <p:txBody>
          <a:bodyPr/>
          <a:lstStyle/>
          <a:p>
            <a:r>
              <a:rPr lang="en-US" dirty="0"/>
              <a:t>Open </a:t>
            </a:r>
            <a:r>
              <a:rPr lang="en-US" dirty="0">
                <a:solidFill>
                  <a:srgbClr val="5034F8"/>
                </a:solidFill>
              </a:rPr>
              <a:t>Sample project</a:t>
            </a:r>
            <a:r>
              <a:rPr lang="en-US" dirty="0"/>
              <a:t>.</a:t>
            </a:r>
          </a:p>
          <a:p>
            <a:r>
              <a:rPr lang="en-US" dirty="0"/>
              <a:t>Explore the </a:t>
            </a:r>
            <a:r>
              <a:rPr lang="en-US" dirty="0">
                <a:solidFill>
                  <a:srgbClr val="5034F8"/>
                </a:solidFill>
              </a:rPr>
              <a:t>codes and their structure</a:t>
            </a:r>
            <a:r>
              <a:rPr lang="en-US" dirty="0"/>
              <a:t>.</a:t>
            </a:r>
          </a:p>
          <a:p>
            <a:r>
              <a:rPr lang="en-US" dirty="0">
                <a:solidFill>
                  <a:srgbClr val="5034F8"/>
                </a:solidFill>
              </a:rPr>
              <a:t>Change the hierarchical structure </a:t>
            </a:r>
            <a:r>
              <a:rPr lang="en-US" dirty="0"/>
              <a:t>(move codes from top level to sub-level and vice versa.</a:t>
            </a:r>
          </a:p>
          <a:p>
            <a:r>
              <a:rPr lang="en-US" dirty="0">
                <a:solidFill>
                  <a:srgbClr val="5034F8"/>
                </a:solidFill>
              </a:rPr>
              <a:t>Aggregate / disaggregate</a:t>
            </a:r>
          </a:p>
        </p:txBody>
      </p:sp>
    </p:spTree>
    <p:extLst>
      <p:ext uri="{BB962C8B-B14F-4D97-AF65-F5344CB8AC3E}">
        <p14:creationId xmlns:p14="http://schemas.microsoft.com/office/powerpoint/2010/main" val="1564918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3EF81C-D3DA-4653-A6CB-075A155E5B0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10997F8-88F4-4AEF-A1A1-532102C2CB07}"/>
              </a:ext>
            </a:extLst>
          </p:cNvPr>
          <p:cNvPicPr>
            <a:picLocks noChangeAspect="1"/>
          </p:cNvPicPr>
          <p:nvPr/>
        </p:nvPicPr>
        <p:blipFill>
          <a:blip r:embed="rId2"/>
          <a:stretch>
            <a:fillRect/>
          </a:stretch>
        </p:blipFill>
        <p:spPr>
          <a:xfrm>
            <a:off x="0" y="200646"/>
            <a:ext cx="9144000" cy="6517517"/>
          </a:xfrm>
          <a:prstGeom prst="rect">
            <a:avLst/>
          </a:prstGeom>
        </p:spPr>
      </p:pic>
    </p:spTree>
    <p:extLst>
      <p:ext uri="{BB962C8B-B14F-4D97-AF65-F5344CB8AC3E}">
        <p14:creationId xmlns:p14="http://schemas.microsoft.com/office/powerpoint/2010/main" val="3659167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6BB59-C697-F847-BFB2-E4A7623E9136}"/>
              </a:ext>
            </a:extLst>
          </p:cNvPr>
          <p:cNvSpPr>
            <a:spLocks noGrp="1"/>
          </p:cNvSpPr>
          <p:nvPr>
            <p:ph type="title"/>
          </p:nvPr>
        </p:nvSpPr>
        <p:spPr/>
        <p:txBody>
          <a:bodyPr/>
          <a:lstStyle/>
          <a:p>
            <a:r>
              <a:rPr lang="en-US" dirty="0"/>
              <a:t>Query</a:t>
            </a:r>
          </a:p>
        </p:txBody>
      </p:sp>
      <p:sp>
        <p:nvSpPr>
          <p:cNvPr id="3" name="Content Placeholder 2">
            <a:extLst>
              <a:ext uri="{FF2B5EF4-FFF2-40B4-BE49-F238E27FC236}">
                <a16:creationId xmlns:a16="http://schemas.microsoft.com/office/drawing/2014/main" id="{2B794E84-274F-A340-9EF3-3A4B778C5EF2}"/>
              </a:ext>
            </a:extLst>
          </p:cNvPr>
          <p:cNvSpPr>
            <a:spLocks noGrp="1"/>
          </p:cNvSpPr>
          <p:nvPr>
            <p:ph idx="1"/>
          </p:nvPr>
        </p:nvSpPr>
        <p:spPr/>
        <p:txBody>
          <a:bodyPr/>
          <a:lstStyle/>
          <a:p>
            <a:r>
              <a:rPr lang="en-US" sz="4000" dirty="0"/>
              <a:t>What do you think a query is?</a:t>
            </a:r>
          </a:p>
          <a:p>
            <a:r>
              <a:rPr lang="en-US" sz="4000" dirty="0"/>
              <a:t>What is it for?</a:t>
            </a:r>
          </a:p>
        </p:txBody>
      </p:sp>
    </p:spTree>
    <p:extLst>
      <p:ext uri="{BB962C8B-B14F-4D97-AF65-F5344CB8AC3E}">
        <p14:creationId xmlns:p14="http://schemas.microsoft.com/office/powerpoint/2010/main" val="3737787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92"/>
            <a:ext cx="8229600" cy="1143000"/>
          </a:xfrm>
        </p:spPr>
        <p:txBody>
          <a:bodyPr/>
          <a:lstStyle/>
          <a:p>
            <a:r>
              <a:rPr lang="en-US" dirty="0"/>
              <a:t>Getting NVivo</a:t>
            </a:r>
          </a:p>
        </p:txBody>
      </p:sp>
      <p:sp>
        <p:nvSpPr>
          <p:cNvPr id="3" name="Content Placeholder 2"/>
          <p:cNvSpPr>
            <a:spLocks noGrp="1"/>
          </p:cNvSpPr>
          <p:nvPr>
            <p:ph idx="1"/>
          </p:nvPr>
        </p:nvSpPr>
        <p:spPr>
          <a:xfrm>
            <a:off x="557808" y="1556792"/>
            <a:ext cx="8028384" cy="4104456"/>
          </a:xfrm>
        </p:spPr>
        <p:txBody>
          <a:bodyPr>
            <a:normAutofit fontScale="85000" lnSpcReduction="10000"/>
          </a:bodyPr>
          <a:lstStyle/>
          <a:p>
            <a:pPr>
              <a:spcAft>
                <a:spcPts val="2400"/>
              </a:spcAft>
            </a:pPr>
            <a:r>
              <a:rPr lang="en-US" sz="2700" dirty="0"/>
              <a:t>UBC Library has NVivo on its computers (Room 217 and 218)</a:t>
            </a:r>
          </a:p>
          <a:p>
            <a:pPr>
              <a:spcAft>
                <a:spcPts val="2400"/>
              </a:spcAft>
            </a:pPr>
            <a:r>
              <a:rPr lang="en-US" sz="2700" dirty="0"/>
              <a:t>From Nov. 21, 2016, NVivo is available to </a:t>
            </a:r>
            <a:br>
              <a:rPr lang="en-US" sz="2700" dirty="0"/>
            </a:br>
            <a:r>
              <a:rPr lang="en-US" sz="2700" dirty="0"/>
              <a:t>UBC students, faculty and staff </a:t>
            </a:r>
            <a:br>
              <a:rPr lang="en-US" sz="2700" dirty="0"/>
            </a:br>
            <a:r>
              <a:rPr lang="en-US" sz="2700" dirty="0"/>
              <a:t>Instructions</a:t>
            </a:r>
            <a:r>
              <a:rPr lang="en-US" sz="2600" dirty="0"/>
              <a:t>: </a:t>
            </a:r>
            <a:r>
              <a:rPr lang="en-US" sz="2400" dirty="0">
                <a:hlinkClick r:id="rId2"/>
              </a:rPr>
              <a:t>https://it.ubc.ca/services/desktop-print-services/software-licensing/nvivo-pro-software</a:t>
            </a:r>
            <a:r>
              <a:rPr lang="en-US" sz="2600" dirty="0"/>
              <a:t> </a:t>
            </a:r>
          </a:p>
          <a:p>
            <a:pPr>
              <a:spcAft>
                <a:spcPts val="2400"/>
              </a:spcAft>
            </a:pPr>
            <a:r>
              <a:rPr lang="en-US" sz="2600" dirty="0"/>
              <a:t>For new students, go to the following link</a:t>
            </a:r>
            <a:r>
              <a:rPr lang="en-US" sz="2600" dirty="0">
                <a:sym typeface="Wingdings" pitchFamily="2" charset="2"/>
              </a:rPr>
              <a:t> (google- </a:t>
            </a:r>
            <a:r>
              <a:rPr lang="en-US" sz="2600" dirty="0">
                <a:sym typeface="Wingdings" pitchFamily="2" charset="2"/>
                <a:hlinkClick r:id="rId3"/>
              </a:rPr>
              <a:t>UBC On the Hub</a:t>
            </a:r>
            <a:r>
              <a:rPr lang="en-US" sz="2600" dirty="0">
                <a:sym typeface="Wingdings" pitchFamily="2" charset="2"/>
              </a:rPr>
              <a:t>)</a:t>
            </a:r>
            <a:r>
              <a:rPr lang="en-US" sz="2600" dirty="0"/>
              <a:t> </a:t>
            </a:r>
          </a:p>
          <a:p>
            <a:pPr>
              <a:spcAft>
                <a:spcPts val="2400"/>
              </a:spcAft>
            </a:pPr>
            <a:r>
              <a:rPr lang="en-US" sz="2700" dirty="0"/>
              <a:t>14-day free trial available to anyone at: </a:t>
            </a:r>
            <a:r>
              <a:rPr lang="en-US" sz="2400" dirty="0">
                <a:hlinkClick r:id="rId4"/>
              </a:rPr>
              <a:t>http://www.qsrinternational.com/trial-nvivo</a:t>
            </a:r>
            <a:endParaRPr lang="en-US" sz="2600" dirty="0"/>
          </a:p>
        </p:txBody>
      </p:sp>
    </p:spTree>
    <p:extLst>
      <p:ext uri="{BB962C8B-B14F-4D97-AF65-F5344CB8AC3E}">
        <p14:creationId xmlns:p14="http://schemas.microsoft.com/office/powerpoint/2010/main" val="400334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CA" dirty="0"/>
              <a:t>What is a query?</a:t>
            </a:r>
          </a:p>
        </p:txBody>
      </p:sp>
      <p:sp>
        <p:nvSpPr>
          <p:cNvPr id="2" name="Content Placeholder 1"/>
          <p:cNvSpPr>
            <a:spLocks noGrp="1"/>
          </p:cNvSpPr>
          <p:nvPr>
            <p:ph idx="1"/>
          </p:nvPr>
        </p:nvSpPr>
        <p:spPr>
          <a:xfrm>
            <a:off x="539552" y="1844825"/>
            <a:ext cx="7993534" cy="4032447"/>
          </a:xfrm>
        </p:spPr>
        <p:txBody>
          <a:bodyPr>
            <a:normAutofit/>
          </a:bodyPr>
          <a:lstStyle/>
          <a:p>
            <a:pPr marL="571500" lvl="1" indent="-514350" algn="just">
              <a:spcAft>
                <a:spcPts val="1800"/>
              </a:spcAft>
              <a:buFont typeface="Wingdings" panose="05000000000000000000" pitchFamily="2" charset="2"/>
              <a:buChar char="ü"/>
            </a:pPr>
            <a:r>
              <a:rPr lang="en-CA" u="sng" dirty="0"/>
              <a:t>Find and analyze</a:t>
            </a:r>
            <a:r>
              <a:rPr lang="en-CA" dirty="0"/>
              <a:t> words or phrases in your sources, annotations and nodes</a:t>
            </a:r>
          </a:p>
          <a:p>
            <a:pPr marL="571500" lvl="1" indent="-514350" algn="just">
              <a:spcAft>
                <a:spcPts val="1800"/>
              </a:spcAft>
              <a:buFont typeface="Wingdings" panose="05000000000000000000" pitchFamily="2" charset="2"/>
              <a:buChar char="ü"/>
            </a:pPr>
            <a:r>
              <a:rPr lang="en-CA" u="sng" dirty="0"/>
              <a:t>Ask questions </a:t>
            </a:r>
            <a:r>
              <a:rPr lang="en-CA" dirty="0"/>
              <a:t>and </a:t>
            </a:r>
            <a:r>
              <a:rPr lang="en-CA" u="sng" dirty="0"/>
              <a:t>find patterns </a:t>
            </a:r>
            <a:r>
              <a:rPr lang="en-CA" dirty="0"/>
              <a:t>based on your coding and check for coding consistency among team members</a:t>
            </a:r>
          </a:p>
          <a:p>
            <a:pPr marL="571500" lvl="1" indent="-514350" algn="just">
              <a:spcAft>
                <a:spcPts val="1800"/>
              </a:spcAft>
              <a:buFont typeface="Wingdings" panose="05000000000000000000" pitchFamily="2" charset="2"/>
              <a:buChar char="ü"/>
            </a:pPr>
            <a:r>
              <a:rPr lang="en-CA" u="sng" dirty="0"/>
              <a:t>Code</a:t>
            </a:r>
            <a:r>
              <a:rPr lang="en-CA" dirty="0"/>
              <a:t> and/or visualize the </a:t>
            </a:r>
            <a:r>
              <a:rPr lang="en-CA" u="sng" dirty="0"/>
              <a:t>results</a:t>
            </a:r>
            <a:endParaRPr lang="es-ES_tradnl" u="sng" dirty="0"/>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40</a:t>
            </a:fld>
            <a:endParaRPr lang="es-ES"/>
          </a:p>
        </p:txBody>
      </p:sp>
      <p:sp>
        <p:nvSpPr>
          <p:cNvPr id="5" name="TextBox 4"/>
          <p:cNvSpPr txBox="1"/>
          <p:nvPr/>
        </p:nvSpPr>
        <p:spPr>
          <a:xfrm>
            <a:off x="1771577" y="2383346"/>
            <a:ext cx="184666" cy="369332"/>
          </a:xfrm>
          <a:prstGeom prst="rect">
            <a:avLst/>
          </a:prstGeom>
          <a:noFill/>
        </p:spPr>
        <p:txBody>
          <a:bodyPr wrap="none" rtlCol="0">
            <a:spAutoFit/>
          </a:bodyPr>
          <a:lstStyle/>
          <a:p>
            <a:endParaRPr lang="en-CA" dirty="0"/>
          </a:p>
        </p:txBody>
      </p:sp>
      <p:sp>
        <p:nvSpPr>
          <p:cNvPr id="6" name="TextBox 5"/>
          <p:cNvSpPr txBox="1"/>
          <p:nvPr/>
        </p:nvSpPr>
        <p:spPr>
          <a:xfrm>
            <a:off x="6156176" y="5507940"/>
            <a:ext cx="2699364" cy="369332"/>
          </a:xfrm>
          <a:prstGeom prst="rect">
            <a:avLst/>
          </a:prstGeom>
          <a:noFill/>
        </p:spPr>
        <p:txBody>
          <a:bodyPr wrap="none" rtlCol="0">
            <a:spAutoFit/>
          </a:bodyPr>
          <a:lstStyle/>
          <a:p>
            <a:r>
              <a:rPr lang="en-CA" dirty="0"/>
              <a:t>Source: QSR International</a:t>
            </a:r>
          </a:p>
        </p:txBody>
      </p:sp>
    </p:spTree>
    <p:extLst>
      <p:ext uri="{BB962C8B-B14F-4D97-AF65-F5344CB8AC3E}">
        <p14:creationId xmlns:p14="http://schemas.microsoft.com/office/powerpoint/2010/main" val="2391957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AA699C-BB14-4A22-B40B-1E54A2109682}"/>
              </a:ext>
            </a:extLst>
          </p:cNvPr>
          <p:cNvSpPr txBox="1">
            <a:spLocks/>
          </p:cNvSpPr>
          <p:nvPr/>
        </p:nvSpPr>
        <p:spPr>
          <a:xfrm>
            <a:off x="1259632" y="296689"/>
            <a:ext cx="8064896" cy="1143000"/>
          </a:xfrm>
          <a:prstGeom prst="rect">
            <a:avLst/>
          </a:prstGeom>
        </p:spPr>
        <p:txBody>
          <a:bodyPr vert="horz"/>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a:lstStyle>
          <a:p>
            <a:r>
              <a:rPr lang="en-US" sz="3800" dirty="0"/>
              <a:t>Queries we will cover today</a:t>
            </a:r>
          </a:p>
        </p:txBody>
      </p:sp>
      <p:sp>
        <p:nvSpPr>
          <p:cNvPr id="5" name="Content Placeholder 1">
            <a:extLst>
              <a:ext uri="{FF2B5EF4-FFF2-40B4-BE49-F238E27FC236}">
                <a16:creationId xmlns:a16="http://schemas.microsoft.com/office/drawing/2014/main" id="{DBC37FCE-0B78-4383-A01D-8A6709448F1D}"/>
              </a:ext>
            </a:extLst>
          </p:cNvPr>
          <p:cNvSpPr txBox="1">
            <a:spLocks/>
          </p:cNvSpPr>
          <p:nvPr/>
        </p:nvSpPr>
        <p:spPr>
          <a:xfrm>
            <a:off x="539552" y="1556792"/>
            <a:ext cx="6624736" cy="1368151"/>
          </a:xfrm>
          <a:prstGeom prst="rect">
            <a:avLst/>
          </a:prstGeom>
        </p:spPr>
        <p:txBody>
          <a:bodyPr vert="horz">
            <a:noAutofit/>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50000"/>
              </a:lnSpc>
              <a:spcBef>
                <a:spcPts val="300"/>
              </a:spcBef>
            </a:pPr>
            <a:r>
              <a:rPr lang="en-US" dirty="0"/>
              <a:t>Text search &amp; word frequency</a:t>
            </a:r>
          </a:p>
          <a:p>
            <a:pPr lvl="1">
              <a:lnSpc>
                <a:spcPct val="150000"/>
              </a:lnSpc>
              <a:spcBef>
                <a:spcPts val="300"/>
              </a:spcBef>
            </a:pPr>
            <a:r>
              <a:rPr lang="en-US" dirty="0">
                <a:solidFill>
                  <a:schemeClr val="bg1">
                    <a:lumMod val="75000"/>
                  </a:schemeClr>
                </a:solidFill>
              </a:rPr>
              <a:t>Matrix</a:t>
            </a:r>
          </a:p>
          <a:p>
            <a:pPr lvl="1">
              <a:lnSpc>
                <a:spcPct val="150000"/>
              </a:lnSpc>
              <a:spcBef>
                <a:spcPts val="300"/>
              </a:spcBef>
            </a:pPr>
            <a:r>
              <a:rPr lang="en-US" dirty="0">
                <a:solidFill>
                  <a:schemeClr val="bg1">
                    <a:lumMod val="75000"/>
                  </a:schemeClr>
                </a:solidFill>
              </a:rPr>
              <a:t>Crosstab</a:t>
            </a:r>
          </a:p>
          <a:p>
            <a:pPr lvl="1">
              <a:lnSpc>
                <a:spcPct val="150000"/>
              </a:lnSpc>
              <a:spcBef>
                <a:spcPts val="300"/>
              </a:spcBef>
            </a:pPr>
            <a:r>
              <a:rPr lang="en-US" dirty="0">
                <a:solidFill>
                  <a:schemeClr val="bg1">
                    <a:lumMod val="75000"/>
                  </a:schemeClr>
                </a:solidFill>
              </a:rPr>
              <a:t>Coding</a:t>
            </a:r>
          </a:p>
          <a:p>
            <a:pPr lvl="1">
              <a:lnSpc>
                <a:spcPct val="150000"/>
              </a:lnSpc>
              <a:spcBef>
                <a:spcPts val="300"/>
              </a:spcBef>
            </a:pPr>
            <a:r>
              <a:rPr lang="en-US" dirty="0">
                <a:solidFill>
                  <a:schemeClr val="bg1">
                    <a:lumMod val="85000"/>
                  </a:schemeClr>
                </a:solidFill>
              </a:rPr>
              <a:t>Interrater agreement(?)</a:t>
            </a:r>
          </a:p>
        </p:txBody>
      </p:sp>
      <p:sp>
        <p:nvSpPr>
          <p:cNvPr id="11" name="Content Placeholder 1">
            <a:extLst>
              <a:ext uri="{FF2B5EF4-FFF2-40B4-BE49-F238E27FC236}">
                <a16:creationId xmlns:a16="http://schemas.microsoft.com/office/drawing/2014/main" id="{0E51BE5D-9513-4105-8156-8827AC64B4B5}"/>
              </a:ext>
            </a:extLst>
          </p:cNvPr>
          <p:cNvSpPr txBox="1">
            <a:spLocks/>
          </p:cNvSpPr>
          <p:nvPr/>
        </p:nvSpPr>
        <p:spPr>
          <a:xfrm rot="813334">
            <a:off x="5576170" y="1522028"/>
            <a:ext cx="6624736" cy="1368151"/>
          </a:xfrm>
          <a:prstGeom prst="rect">
            <a:avLst/>
          </a:prstGeom>
        </p:spPr>
        <p:txBody>
          <a:bodyPr vert="horz">
            <a:noAutofit/>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spcBef>
                <a:spcPts val="0"/>
              </a:spcBef>
              <a:buNone/>
            </a:pPr>
            <a:r>
              <a:rPr lang="en-US" sz="30000" dirty="0"/>
              <a:t>?</a:t>
            </a:r>
          </a:p>
        </p:txBody>
      </p:sp>
    </p:spTree>
    <p:extLst>
      <p:ext uri="{BB962C8B-B14F-4D97-AF65-F5344CB8AC3E}">
        <p14:creationId xmlns:p14="http://schemas.microsoft.com/office/powerpoint/2010/main" val="27040478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F1B0-6324-C14E-B35D-A52260E8EB6E}"/>
              </a:ext>
            </a:extLst>
          </p:cNvPr>
          <p:cNvSpPr>
            <a:spLocks noGrp="1"/>
          </p:cNvSpPr>
          <p:nvPr>
            <p:ph type="title"/>
          </p:nvPr>
        </p:nvSpPr>
        <p:spPr/>
        <p:txBody>
          <a:bodyPr/>
          <a:lstStyle/>
          <a:p>
            <a:r>
              <a:rPr lang="en-US" dirty="0"/>
              <a:t>Task 5</a:t>
            </a:r>
          </a:p>
        </p:txBody>
      </p:sp>
      <p:sp>
        <p:nvSpPr>
          <p:cNvPr id="3" name="Content Placeholder 2">
            <a:extLst>
              <a:ext uri="{FF2B5EF4-FFF2-40B4-BE49-F238E27FC236}">
                <a16:creationId xmlns:a16="http://schemas.microsoft.com/office/drawing/2014/main" id="{ABF8A5CD-A73C-C841-850E-1BB9C615636A}"/>
              </a:ext>
            </a:extLst>
          </p:cNvPr>
          <p:cNvSpPr>
            <a:spLocks noGrp="1"/>
          </p:cNvSpPr>
          <p:nvPr>
            <p:ph idx="1"/>
          </p:nvPr>
        </p:nvSpPr>
        <p:spPr>
          <a:xfrm>
            <a:off x="457200" y="1419629"/>
            <a:ext cx="8229600" cy="4525963"/>
          </a:xfrm>
        </p:spPr>
        <p:txBody>
          <a:bodyPr/>
          <a:lstStyle/>
          <a:p>
            <a:r>
              <a:rPr lang="en-US" dirty="0"/>
              <a:t>Run </a:t>
            </a:r>
            <a:r>
              <a:rPr lang="en-US" dirty="0">
                <a:solidFill>
                  <a:srgbClr val="5034F8"/>
                </a:solidFill>
              </a:rPr>
              <a:t>frequency queries</a:t>
            </a:r>
          </a:p>
          <a:p>
            <a:r>
              <a:rPr lang="en-US" dirty="0"/>
              <a:t>Create a </a:t>
            </a:r>
            <a:r>
              <a:rPr lang="en-US" dirty="0">
                <a:solidFill>
                  <a:srgbClr val="5034F8"/>
                </a:solidFill>
              </a:rPr>
              <a:t>word cloud </a:t>
            </a:r>
            <a:r>
              <a:rPr lang="en-US" dirty="0"/>
              <a:t>(explore some of the words inside)</a:t>
            </a:r>
          </a:p>
          <a:p>
            <a:r>
              <a:rPr lang="en-US" dirty="0">
                <a:solidFill>
                  <a:srgbClr val="5034F8"/>
                </a:solidFill>
              </a:rPr>
              <a:t>Save</a:t>
            </a:r>
            <a:r>
              <a:rPr lang="en-US" dirty="0"/>
              <a:t> the query</a:t>
            </a:r>
          </a:p>
          <a:p>
            <a:r>
              <a:rPr lang="en-US" dirty="0"/>
              <a:t>Run </a:t>
            </a:r>
            <a:r>
              <a:rPr lang="en-US" dirty="0">
                <a:solidFill>
                  <a:srgbClr val="5034F8"/>
                </a:solidFill>
              </a:rPr>
              <a:t>text search queries </a:t>
            </a:r>
            <a:r>
              <a:rPr lang="en-US" dirty="0"/>
              <a:t>(based upon the frequency query)</a:t>
            </a:r>
          </a:p>
          <a:p>
            <a:r>
              <a:rPr lang="en-US" dirty="0">
                <a:solidFill>
                  <a:srgbClr val="5034F8"/>
                </a:solidFill>
              </a:rPr>
              <a:t>Create nodes </a:t>
            </a:r>
            <a:r>
              <a:rPr lang="en-US" dirty="0"/>
              <a:t>from your queries</a:t>
            </a:r>
          </a:p>
        </p:txBody>
      </p:sp>
    </p:spTree>
    <p:extLst>
      <p:ext uri="{BB962C8B-B14F-4D97-AF65-F5344CB8AC3E}">
        <p14:creationId xmlns:p14="http://schemas.microsoft.com/office/powerpoint/2010/main" val="3974757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BC053D-1106-4DC1-B1E8-0291D9422D56}"/>
              </a:ext>
            </a:extLst>
          </p:cNvPr>
          <p:cNvPicPr>
            <a:picLocks noChangeAspect="1"/>
          </p:cNvPicPr>
          <p:nvPr/>
        </p:nvPicPr>
        <p:blipFill>
          <a:blip r:embed="rId2"/>
          <a:stretch>
            <a:fillRect/>
          </a:stretch>
        </p:blipFill>
        <p:spPr>
          <a:xfrm>
            <a:off x="539552" y="0"/>
            <a:ext cx="8208912" cy="6858000"/>
          </a:xfrm>
          <a:prstGeom prst="rect">
            <a:avLst/>
          </a:prstGeom>
        </p:spPr>
      </p:pic>
      <p:sp>
        <p:nvSpPr>
          <p:cNvPr id="5" name="Rectangle 4">
            <a:extLst>
              <a:ext uri="{FF2B5EF4-FFF2-40B4-BE49-F238E27FC236}">
                <a16:creationId xmlns:a16="http://schemas.microsoft.com/office/drawing/2014/main" id="{9993744B-EF5D-49F5-97BA-60C6B4B36921}"/>
              </a:ext>
            </a:extLst>
          </p:cNvPr>
          <p:cNvSpPr/>
          <p:nvPr/>
        </p:nvSpPr>
        <p:spPr>
          <a:xfrm>
            <a:off x="8748464" y="5154666"/>
            <a:ext cx="1597647" cy="1700808"/>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2CD60E2-5605-421A-93D1-011C190B6C28}"/>
              </a:ext>
            </a:extLst>
          </p:cNvPr>
          <p:cNvSpPr/>
          <p:nvPr/>
        </p:nvSpPr>
        <p:spPr>
          <a:xfrm>
            <a:off x="-1058095" y="5157192"/>
            <a:ext cx="1597647" cy="1700808"/>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02527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Cases</a:t>
            </a:r>
          </a:p>
        </p:txBody>
      </p:sp>
      <p:sp>
        <p:nvSpPr>
          <p:cNvPr id="3" name="Content Placeholder 2"/>
          <p:cNvSpPr>
            <a:spLocks noGrp="1"/>
          </p:cNvSpPr>
          <p:nvPr>
            <p:ph idx="1"/>
          </p:nvPr>
        </p:nvSpPr>
        <p:spPr>
          <a:xfrm>
            <a:off x="252647" y="1417638"/>
            <a:ext cx="3527266" cy="4525963"/>
          </a:xfrm>
        </p:spPr>
        <p:txBody>
          <a:bodyPr/>
          <a:lstStyle/>
          <a:p>
            <a:r>
              <a:rPr lang="en-US" sz="2600" dirty="0"/>
              <a:t>Cases are the 'units of observation' in your research study. They might represent people, places, events, organizations or other entities that you want to analyze and compare. </a:t>
            </a:r>
          </a:p>
          <a:p>
            <a:pPr marL="0" indent="0">
              <a:buNone/>
            </a:pPr>
            <a:r>
              <a:rPr lang="en-US" sz="1800" dirty="0"/>
              <a:t>			(NVIVO website)</a:t>
            </a:r>
            <a:endParaRPr lang="en-CA" sz="1800" dirty="0"/>
          </a:p>
        </p:txBody>
      </p:sp>
      <p:pic>
        <p:nvPicPr>
          <p:cNvPr id="5" name="Picture 4">
            <a:extLst>
              <a:ext uri="{FF2B5EF4-FFF2-40B4-BE49-F238E27FC236}">
                <a16:creationId xmlns:a16="http://schemas.microsoft.com/office/drawing/2014/main" id="{50287AAB-A2FA-934B-AB5E-0B6EC5FAA1DD}"/>
              </a:ext>
            </a:extLst>
          </p:cNvPr>
          <p:cNvPicPr>
            <a:picLocks noChangeAspect="1"/>
          </p:cNvPicPr>
          <p:nvPr/>
        </p:nvPicPr>
        <p:blipFill rotWithShape="1">
          <a:blip r:embed="rId3">
            <a:extLst>
              <a:ext uri="{28A0092B-C50C-407E-A947-70E740481C1C}">
                <a14:useLocalDpi xmlns:a14="http://schemas.microsoft.com/office/drawing/2010/main" val="0"/>
              </a:ext>
            </a:extLst>
          </a:blip>
          <a:srcRect l="6704" t="5258" r="12807" b="5258"/>
          <a:stretch/>
        </p:blipFill>
        <p:spPr>
          <a:xfrm>
            <a:off x="3737813" y="1140833"/>
            <a:ext cx="5256582" cy="4802768"/>
          </a:xfrm>
          <a:prstGeom prst="rect">
            <a:avLst/>
          </a:prstGeom>
        </p:spPr>
      </p:pic>
    </p:spTree>
    <p:extLst>
      <p:ext uri="{BB962C8B-B14F-4D97-AF65-F5344CB8AC3E}">
        <p14:creationId xmlns:p14="http://schemas.microsoft.com/office/powerpoint/2010/main" val="796807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351E6-742C-4B98-BE48-0E4BFAF6830A}"/>
              </a:ext>
            </a:extLst>
          </p:cNvPr>
          <p:cNvSpPr>
            <a:spLocks noGrp="1"/>
          </p:cNvSpPr>
          <p:nvPr>
            <p:ph type="title"/>
          </p:nvPr>
        </p:nvSpPr>
        <p:spPr>
          <a:xfrm>
            <a:off x="1187624" y="131218"/>
            <a:ext cx="8229600" cy="1143000"/>
          </a:xfrm>
        </p:spPr>
        <p:txBody>
          <a:bodyPr/>
          <a:lstStyle/>
          <a:p>
            <a:r>
              <a:rPr lang="en-US" dirty="0"/>
              <a:t>Attributes and Values</a:t>
            </a:r>
            <a:br>
              <a:rPr lang="en-US" dirty="0"/>
            </a:br>
            <a:endParaRPr lang="en-US" sz="2000" dirty="0"/>
          </a:p>
        </p:txBody>
      </p:sp>
      <p:sp>
        <p:nvSpPr>
          <p:cNvPr id="3" name="Content Placeholder 2">
            <a:extLst>
              <a:ext uri="{FF2B5EF4-FFF2-40B4-BE49-F238E27FC236}">
                <a16:creationId xmlns:a16="http://schemas.microsoft.com/office/drawing/2014/main" id="{482ABC59-4305-4F43-A5E4-777EE71CEC86}"/>
              </a:ext>
            </a:extLst>
          </p:cNvPr>
          <p:cNvSpPr>
            <a:spLocks noGrp="1"/>
          </p:cNvSpPr>
          <p:nvPr>
            <p:ph idx="1"/>
          </p:nvPr>
        </p:nvSpPr>
        <p:spPr>
          <a:xfrm>
            <a:off x="194247" y="1585919"/>
            <a:ext cx="2956561" cy="2347137"/>
          </a:xfrm>
        </p:spPr>
        <p:txBody>
          <a:bodyPr/>
          <a:lstStyle/>
          <a:p>
            <a:r>
              <a:rPr lang="en-US" sz="2400" b="1" u="sng" dirty="0"/>
              <a:t>Attribute</a:t>
            </a:r>
            <a:r>
              <a:rPr lang="en-US" sz="2400" dirty="0"/>
              <a:t>: a </a:t>
            </a:r>
            <a:r>
              <a:rPr lang="en-US" sz="2400" dirty="0">
                <a:solidFill>
                  <a:srgbClr val="FF0000"/>
                </a:solidFill>
              </a:rPr>
              <a:t>type</a:t>
            </a:r>
            <a:r>
              <a:rPr lang="en-US" sz="2400" dirty="0"/>
              <a:t> of quality, character, or characteristic ascribed to someone or something.</a:t>
            </a:r>
          </a:p>
        </p:txBody>
      </p:sp>
      <p:pic>
        <p:nvPicPr>
          <p:cNvPr id="4" name="Picture 3">
            <a:extLst>
              <a:ext uri="{FF2B5EF4-FFF2-40B4-BE49-F238E27FC236}">
                <a16:creationId xmlns:a16="http://schemas.microsoft.com/office/drawing/2014/main" id="{00AAFB3B-5096-4784-BDC3-C99507E02110}"/>
              </a:ext>
            </a:extLst>
          </p:cNvPr>
          <p:cNvPicPr>
            <a:picLocks noChangeAspect="1"/>
          </p:cNvPicPr>
          <p:nvPr/>
        </p:nvPicPr>
        <p:blipFill rotWithShape="1">
          <a:blip r:embed="rId2">
            <a:extLst>
              <a:ext uri="{28A0092B-C50C-407E-A947-70E740481C1C}">
                <a14:useLocalDpi xmlns:a14="http://schemas.microsoft.com/office/drawing/2010/main" val="0"/>
              </a:ext>
            </a:extLst>
          </a:blip>
          <a:srcRect l="71450" t="33483" r="9325" b="35351"/>
          <a:stretch/>
        </p:blipFill>
        <p:spPr>
          <a:xfrm>
            <a:off x="4572000" y="1585919"/>
            <a:ext cx="3954235" cy="3604050"/>
          </a:xfrm>
          <a:prstGeom prst="rect">
            <a:avLst/>
          </a:prstGeom>
        </p:spPr>
      </p:pic>
      <p:sp>
        <p:nvSpPr>
          <p:cNvPr id="6" name="Rectangle 5">
            <a:extLst>
              <a:ext uri="{FF2B5EF4-FFF2-40B4-BE49-F238E27FC236}">
                <a16:creationId xmlns:a16="http://schemas.microsoft.com/office/drawing/2014/main" id="{0F62C17B-0199-482F-BAA8-D2F7D5C97628}"/>
              </a:ext>
            </a:extLst>
          </p:cNvPr>
          <p:cNvSpPr/>
          <p:nvPr/>
        </p:nvSpPr>
        <p:spPr>
          <a:xfrm>
            <a:off x="5076056" y="1772816"/>
            <a:ext cx="975761" cy="216024"/>
          </a:xfrm>
          <a:prstGeom prst="rect">
            <a:avLst/>
          </a:prstGeom>
          <a:solidFill>
            <a:srgbClr val="FF00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2B642BD-9412-4F3A-8811-B071B34CCAB7}"/>
              </a:ext>
            </a:extLst>
          </p:cNvPr>
          <p:cNvSpPr/>
          <p:nvPr/>
        </p:nvSpPr>
        <p:spPr>
          <a:xfrm>
            <a:off x="7092280" y="1761544"/>
            <a:ext cx="975761" cy="216024"/>
          </a:xfrm>
          <a:prstGeom prst="rect">
            <a:avLst/>
          </a:prstGeom>
          <a:solidFill>
            <a:srgbClr val="FF00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E66663-42F2-4396-84A9-3A128A815253}"/>
              </a:ext>
            </a:extLst>
          </p:cNvPr>
          <p:cNvSpPr/>
          <p:nvPr/>
        </p:nvSpPr>
        <p:spPr>
          <a:xfrm>
            <a:off x="5088739" y="2254611"/>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3" name="Rectangle 12">
            <a:extLst>
              <a:ext uri="{FF2B5EF4-FFF2-40B4-BE49-F238E27FC236}">
                <a16:creationId xmlns:a16="http://schemas.microsoft.com/office/drawing/2014/main" id="{ACF3F823-DE3E-418C-8651-0E2CC26572F7}"/>
              </a:ext>
            </a:extLst>
          </p:cNvPr>
          <p:cNvSpPr/>
          <p:nvPr/>
        </p:nvSpPr>
        <p:spPr>
          <a:xfrm>
            <a:off x="7092279" y="2254611"/>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4" name="Rectangle 13">
            <a:extLst>
              <a:ext uri="{FF2B5EF4-FFF2-40B4-BE49-F238E27FC236}">
                <a16:creationId xmlns:a16="http://schemas.microsoft.com/office/drawing/2014/main" id="{25475D98-D36A-4EFE-90CD-E30D982614F4}"/>
              </a:ext>
            </a:extLst>
          </p:cNvPr>
          <p:cNvSpPr/>
          <p:nvPr/>
        </p:nvSpPr>
        <p:spPr>
          <a:xfrm>
            <a:off x="7092279" y="2758949"/>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5" name="Rectangle 14">
            <a:extLst>
              <a:ext uri="{FF2B5EF4-FFF2-40B4-BE49-F238E27FC236}">
                <a16:creationId xmlns:a16="http://schemas.microsoft.com/office/drawing/2014/main" id="{52748427-5B8C-4212-99D4-841950AB682E}"/>
              </a:ext>
            </a:extLst>
          </p:cNvPr>
          <p:cNvSpPr/>
          <p:nvPr/>
        </p:nvSpPr>
        <p:spPr>
          <a:xfrm>
            <a:off x="7092279" y="2520132"/>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6" name="Rectangle 15">
            <a:extLst>
              <a:ext uri="{FF2B5EF4-FFF2-40B4-BE49-F238E27FC236}">
                <a16:creationId xmlns:a16="http://schemas.microsoft.com/office/drawing/2014/main" id="{A0D5F2D8-4CA7-41AC-AA28-B7FBA6C11747}"/>
              </a:ext>
            </a:extLst>
          </p:cNvPr>
          <p:cNvSpPr/>
          <p:nvPr/>
        </p:nvSpPr>
        <p:spPr>
          <a:xfrm>
            <a:off x="7087527" y="3024720"/>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8" name="Rectangle 17">
            <a:extLst>
              <a:ext uri="{FF2B5EF4-FFF2-40B4-BE49-F238E27FC236}">
                <a16:creationId xmlns:a16="http://schemas.microsoft.com/office/drawing/2014/main" id="{82D82808-D952-44C0-882A-F2FC511F514A}"/>
              </a:ext>
            </a:extLst>
          </p:cNvPr>
          <p:cNvSpPr/>
          <p:nvPr/>
        </p:nvSpPr>
        <p:spPr>
          <a:xfrm>
            <a:off x="5076055" y="2510366"/>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19" name="Rectangle 18">
            <a:extLst>
              <a:ext uri="{FF2B5EF4-FFF2-40B4-BE49-F238E27FC236}">
                <a16:creationId xmlns:a16="http://schemas.microsoft.com/office/drawing/2014/main" id="{EA3D32FC-70D6-41D1-9361-4737B707C79D}"/>
              </a:ext>
            </a:extLst>
          </p:cNvPr>
          <p:cNvSpPr/>
          <p:nvPr/>
        </p:nvSpPr>
        <p:spPr>
          <a:xfrm>
            <a:off x="5076054" y="2770953"/>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20" name="Rectangle 19">
            <a:extLst>
              <a:ext uri="{FF2B5EF4-FFF2-40B4-BE49-F238E27FC236}">
                <a16:creationId xmlns:a16="http://schemas.microsoft.com/office/drawing/2014/main" id="{019F6D46-A120-4061-83E0-1486FAB2E0CE}"/>
              </a:ext>
            </a:extLst>
          </p:cNvPr>
          <p:cNvSpPr/>
          <p:nvPr/>
        </p:nvSpPr>
        <p:spPr>
          <a:xfrm>
            <a:off x="5076053" y="3004605"/>
            <a:ext cx="975761" cy="216024"/>
          </a:xfrm>
          <a:prstGeom prst="rect">
            <a:avLst/>
          </a:prstGeom>
          <a:solidFill>
            <a:srgbClr val="00B0F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sp>
        <p:nvSpPr>
          <p:cNvPr id="21" name="Content Placeholder 2">
            <a:extLst>
              <a:ext uri="{FF2B5EF4-FFF2-40B4-BE49-F238E27FC236}">
                <a16:creationId xmlns:a16="http://schemas.microsoft.com/office/drawing/2014/main" id="{32A9657A-E9A7-40DB-92DA-1DF56CA64BD4}"/>
              </a:ext>
            </a:extLst>
          </p:cNvPr>
          <p:cNvSpPr txBox="1">
            <a:spLocks/>
          </p:cNvSpPr>
          <p:nvPr/>
        </p:nvSpPr>
        <p:spPr>
          <a:xfrm>
            <a:off x="194246" y="3933056"/>
            <a:ext cx="2956561" cy="1632594"/>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u="sng" dirty="0"/>
              <a:t>Value</a:t>
            </a:r>
            <a:r>
              <a:rPr lang="en-US" sz="2400" dirty="0"/>
              <a:t>: the </a:t>
            </a:r>
            <a:r>
              <a:rPr lang="en-US" sz="2400" dirty="0">
                <a:solidFill>
                  <a:srgbClr val="00B0F0"/>
                </a:solidFill>
              </a:rPr>
              <a:t>specific</a:t>
            </a:r>
            <a:r>
              <a:rPr lang="en-US" sz="2400" dirty="0"/>
              <a:t> quality, character or characteristic ascribed…</a:t>
            </a:r>
          </a:p>
        </p:txBody>
      </p:sp>
      <p:sp>
        <p:nvSpPr>
          <p:cNvPr id="5" name="TextBox 4"/>
          <p:cNvSpPr txBox="1"/>
          <p:nvPr/>
        </p:nvSpPr>
        <p:spPr>
          <a:xfrm>
            <a:off x="2645414" y="849648"/>
            <a:ext cx="5314019" cy="369332"/>
          </a:xfrm>
          <a:prstGeom prst="rect">
            <a:avLst/>
          </a:prstGeom>
          <a:noFill/>
        </p:spPr>
        <p:txBody>
          <a:bodyPr wrap="none" rtlCol="0">
            <a:spAutoFit/>
          </a:bodyPr>
          <a:lstStyle/>
          <a:p>
            <a:r>
              <a:rPr lang="en-US" dirty="0"/>
              <a:t>(close-ended questions by nature -&gt; turn to Attributes)</a:t>
            </a:r>
            <a:endParaRPr lang="en-CA" dirty="0"/>
          </a:p>
        </p:txBody>
      </p:sp>
    </p:spTree>
    <p:extLst>
      <p:ext uri="{BB962C8B-B14F-4D97-AF65-F5344CB8AC3E}">
        <p14:creationId xmlns:p14="http://schemas.microsoft.com/office/powerpoint/2010/main" val="9199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6" grpId="1" animBg="1"/>
      <p:bldP spid="11" grpId="0" animBg="1"/>
      <p:bldP spid="11" grpId="1" animBg="1"/>
      <p:bldP spid="12" grpId="0" animBg="1"/>
      <p:bldP spid="13" grpId="0" animBg="1"/>
      <p:bldP spid="14" grpId="0" animBg="1"/>
      <p:bldP spid="15" grpId="0" animBg="1"/>
      <p:bldP spid="16" grpId="0" animBg="1"/>
      <p:bldP spid="18" grpId="0" animBg="1"/>
      <p:bldP spid="19" grpId="0" animBg="1"/>
      <p:bldP spid="20" grpId="0" animBg="1"/>
      <p:bldP spid="21" grpId="0" build="p"/>
      <p:bldP spid="21" grpId="1" build="allAtOnce"/>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635080" cy="1143000"/>
          </a:xfrm>
        </p:spPr>
        <p:txBody>
          <a:bodyPr/>
          <a:lstStyle/>
          <a:p>
            <a:r>
              <a:rPr lang="en-CA" dirty="0"/>
              <a:t>Case classifications</a:t>
            </a:r>
          </a:p>
        </p:txBody>
      </p:sp>
      <p:sp>
        <p:nvSpPr>
          <p:cNvPr id="3" name="Content Placeholder 2"/>
          <p:cNvSpPr>
            <a:spLocks noGrp="1"/>
          </p:cNvSpPr>
          <p:nvPr>
            <p:ph idx="1"/>
          </p:nvPr>
        </p:nvSpPr>
        <p:spPr>
          <a:xfrm>
            <a:off x="432099" y="1737863"/>
            <a:ext cx="5255468" cy="1143000"/>
          </a:xfrm>
        </p:spPr>
        <p:txBody>
          <a:bodyPr/>
          <a:lstStyle/>
          <a:p>
            <a:r>
              <a:rPr lang="en-CA" sz="2000" dirty="0"/>
              <a:t>Allow users to record descriptive information about </a:t>
            </a:r>
            <a:r>
              <a:rPr lang="en-CA" sz="2000" dirty="0">
                <a:solidFill>
                  <a:srgbClr val="FF0000"/>
                </a:solidFill>
              </a:rPr>
              <a:t>people</a:t>
            </a:r>
            <a:r>
              <a:rPr lang="en-CA" sz="2000" dirty="0"/>
              <a:t>, </a:t>
            </a:r>
            <a:r>
              <a:rPr lang="en-CA" sz="2000" dirty="0">
                <a:solidFill>
                  <a:srgbClr val="FF0000"/>
                </a:solidFill>
              </a:rPr>
              <a:t>places</a:t>
            </a:r>
            <a:r>
              <a:rPr lang="en-CA" sz="2000" dirty="0"/>
              <a:t>,</a:t>
            </a:r>
            <a:r>
              <a:rPr lang="en-CA" sz="2000" dirty="0">
                <a:solidFill>
                  <a:srgbClr val="FF0000"/>
                </a:solidFill>
              </a:rPr>
              <a:t> organizations</a:t>
            </a:r>
            <a:r>
              <a:rPr lang="en-CA" sz="2000" dirty="0"/>
              <a:t>, or other ‘</a:t>
            </a:r>
            <a:r>
              <a:rPr lang="en-CA" sz="2000" dirty="0">
                <a:solidFill>
                  <a:srgbClr val="C00000"/>
                </a:solidFill>
              </a:rPr>
              <a:t>classifications</a:t>
            </a:r>
            <a:r>
              <a:rPr lang="en-CA" sz="2000" dirty="0"/>
              <a:t>’ in a project.</a:t>
            </a:r>
          </a:p>
        </p:txBody>
      </p:sp>
      <p:pic>
        <p:nvPicPr>
          <p:cNvPr id="4" name="Picture 3">
            <a:extLst>
              <a:ext uri="{FF2B5EF4-FFF2-40B4-BE49-F238E27FC236}">
                <a16:creationId xmlns:a16="http://schemas.microsoft.com/office/drawing/2014/main" id="{3E592BA6-C7C1-4A47-BDE2-9C20E5F00248}"/>
              </a:ext>
            </a:extLst>
          </p:cNvPr>
          <p:cNvPicPr>
            <a:picLocks noChangeAspect="1"/>
          </p:cNvPicPr>
          <p:nvPr/>
        </p:nvPicPr>
        <p:blipFill rotWithShape="1">
          <a:blip r:embed="rId3"/>
          <a:srcRect r="549"/>
          <a:stretch/>
        </p:blipFill>
        <p:spPr>
          <a:xfrm>
            <a:off x="-18888" y="3789040"/>
            <a:ext cx="9271407" cy="2900716"/>
          </a:xfrm>
          <a:prstGeom prst="rect">
            <a:avLst/>
          </a:prstGeom>
        </p:spPr>
      </p:pic>
      <p:pic>
        <p:nvPicPr>
          <p:cNvPr id="5" name="Picture 4">
            <a:extLst>
              <a:ext uri="{FF2B5EF4-FFF2-40B4-BE49-F238E27FC236}">
                <a16:creationId xmlns:a16="http://schemas.microsoft.com/office/drawing/2014/main" id="{3AB950FB-FDC3-44CB-9F3B-89448AF9F06A}"/>
              </a:ext>
            </a:extLst>
          </p:cNvPr>
          <p:cNvPicPr>
            <a:picLocks noChangeAspect="1"/>
          </p:cNvPicPr>
          <p:nvPr/>
        </p:nvPicPr>
        <p:blipFill>
          <a:blip r:embed="rId4"/>
          <a:stretch>
            <a:fillRect/>
          </a:stretch>
        </p:blipFill>
        <p:spPr>
          <a:xfrm>
            <a:off x="6084168" y="855141"/>
            <a:ext cx="2890664" cy="3723366"/>
          </a:xfrm>
          <a:prstGeom prst="rect">
            <a:avLst/>
          </a:prstGeom>
        </p:spPr>
      </p:pic>
      <p:sp>
        <p:nvSpPr>
          <p:cNvPr id="6" name="Content Placeholder 2">
            <a:extLst>
              <a:ext uri="{FF2B5EF4-FFF2-40B4-BE49-F238E27FC236}">
                <a16:creationId xmlns:a16="http://schemas.microsoft.com/office/drawing/2014/main" id="{DCCC36DF-CB13-4DF6-B65A-C5F9312E53D3}"/>
              </a:ext>
            </a:extLst>
          </p:cNvPr>
          <p:cNvSpPr txBox="1">
            <a:spLocks/>
          </p:cNvSpPr>
          <p:nvPr/>
        </p:nvSpPr>
        <p:spPr>
          <a:xfrm>
            <a:off x="917874" y="3079910"/>
            <a:ext cx="4967994" cy="739639"/>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000" dirty="0"/>
              <a:t>Add </a:t>
            </a:r>
            <a:r>
              <a:rPr lang="en-CA" sz="2000" dirty="0">
                <a:solidFill>
                  <a:srgbClr val="00B0F0"/>
                </a:solidFill>
              </a:rPr>
              <a:t>attributes</a:t>
            </a:r>
            <a:r>
              <a:rPr lang="en-CA" sz="2000" dirty="0"/>
              <a:t> manually or use </a:t>
            </a:r>
            <a:r>
              <a:rPr lang="en-CA" sz="2000" b="1" dirty="0"/>
              <a:t>automatic </a:t>
            </a:r>
            <a:r>
              <a:rPr lang="en-CA" sz="2000" dirty="0"/>
              <a:t>template from NVIVO (different processes)</a:t>
            </a:r>
          </a:p>
        </p:txBody>
      </p:sp>
      <p:sp>
        <p:nvSpPr>
          <p:cNvPr id="8" name="Left Brace 7">
            <a:extLst>
              <a:ext uri="{FF2B5EF4-FFF2-40B4-BE49-F238E27FC236}">
                <a16:creationId xmlns:a16="http://schemas.microsoft.com/office/drawing/2014/main" id="{00581EC6-E024-460D-9798-BA4602816708}"/>
              </a:ext>
            </a:extLst>
          </p:cNvPr>
          <p:cNvSpPr/>
          <p:nvPr/>
        </p:nvSpPr>
        <p:spPr>
          <a:xfrm rot="5400000">
            <a:off x="5965250" y="4624539"/>
            <a:ext cx="432048" cy="789657"/>
          </a:xfrm>
          <a:prstGeom prst="leftBrace">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sp>
        <p:nvSpPr>
          <p:cNvPr id="9" name="TextBox 8">
            <a:extLst>
              <a:ext uri="{FF2B5EF4-FFF2-40B4-BE49-F238E27FC236}">
                <a16:creationId xmlns:a16="http://schemas.microsoft.com/office/drawing/2014/main" id="{7726FA2F-9F80-45DF-83DB-2D144E156537}"/>
              </a:ext>
            </a:extLst>
          </p:cNvPr>
          <p:cNvSpPr txBox="1"/>
          <p:nvPr/>
        </p:nvSpPr>
        <p:spPr>
          <a:xfrm>
            <a:off x="5613394" y="4476433"/>
            <a:ext cx="1655865" cy="400110"/>
          </a:xfrm>
          <a:prstGeom prst="rect">
            <a:avLst/>
          </a:prstGeom>
          <a:noFill/>
        </p:spPr>
        <p:txBody>
          <a:bodyPr wrap="square" rtlCol="0">
            <a:spAutoFit/>
          </a:bodyPr>
          <a:lstStyle/>
          <a:p>
            <a:r>
              <a:rPr lang="en-US" sz="2000" b="1" dirty="0">
                <a:solidFill>
                  <a:srgbClr val="00B0F0"/>
                </a:solidFill>
              </a:rPr>
              <a:t>Attribute</a:t>
            </a:r>
          </a:p>
        </p:txBody>
      </p:sp>
      <p:sp>
        <p:nvSpPr>
          <p:cNvPr id="10" name="Left Brace 9">
            <a:extLst>
              <a:ext uri="{FF2B5EF4-FFF2-40B4-BE49-F238E27FC236}">
                <a16:creationId xmlns:a16="http://schemas.microsoft.com/office/drawing/2014/main" id="{DB864C64-DB87-48DC-A4E1-0B65A319BBE2}"/>
              </a:ext>
            </a:extLst>
          </p:cNvPr>
          <p:cNvSpPr/>
          <p:nvPr/>
        </p:nvSpPr>
        <p:spPr>
          <a:xfrm rot="10800000" flipV="1">
            <a:off x="7167807" y="5287637"/>
            <a:ext cx="202903" cy="835375"/>
          </a:xfrm>
          <a:prstGeom prst="leftBrace">
            <a:avLst>
              <a:gd name="adj1" fmla="val 8333"/>
              <a:gd name="adj2" fmla="val 50883"/>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A2F60C6-3415-49DE-860F-E28A279F9B78}"/>
              </a:ext>
            </a:extLst>
          </p:cNvPr>
          <p:cNvSpPr txBox="1"/>
          <p:nvPr/>
        </p:nvSpPr>
        <p:spPr>
          <a:xfrm>
            <a:off x="7269258" y="5462673"/>
            <a:ext cx="1754433" cy="307777"/>
          </a:xfrm>
          <a:prstGeom prst="rect">
            <a:avLst/>
          </a:prstGeom>
          <a:noFill/>
        </p:spPr>
        <p:txBody>
          <a:bodyPr wrap="square" rtlCol="0">
            <a:spAutoFit/>
          </a:bodyPr>
          <a:lstStyle/>
          <a:p>
            <a:r>
              <a:rPr lang="en-US" sz="1400" b="1" dirty="0">
                <a:solidFill>
                  <a:srgbClr val="00B050"/>
                </a:solidFill>
              </a:rPr>
              <a:t>Values</a:t>
            </a:r>
          </a:p>
        </p:txBody>
      </p:sp>
      <p:sp>
        <p:nvSpPr>
          <p:cNvPr id="13" name="TextBox 12">
            <a:extLst>
              <a:ext uri="{FF2B5EF4-FFF2-40B4-BE49-F238E27FC236}">
                <a16:creationId xmlns:a16="http://schemas.microsoft.com/office/drawing/2014/main" id="{DA3965A5-BB60-4C3B-B07F-A05A554916F7}"/>
              </a:ext>
            </a:extLst>
          </p:cNvPr>
          <p:cNvSpPr txBox="1"/>
          <p:nvPr/>
        </p:nvSpPr>
        <p:spPr>
          <a:xfrm>
            <a:off x="3462422" y="5129874"/>
            <a:ext cx="924944" cy="400110"/>
          </a:xfrm>
          <a:prstGeom prst="rect">
            <a:avLst/>
          </a:prstGeom>
          <a:noFill/>
        </p:spPr>
        <p:txBody>
          <a:bodyPr wrap="square" rtlCol="0">
            <a:spAutoFit/>
          </a:bodyPr>
          <a:lstStyle/>
          <a:p>
            <a:r>
              <a:rPr lang="en-US" sz="2000" b="1" dirty="0">
                <a:solidFill>
                  <a:srgbClr val="7030A0"/>
                </a:solidFill>
              </a:rPr>
              <a:t>Case</a:t>
            </a:r>
          </a:p>
        </p:txBody>
      </p:sp>
      <p:sp>
        <p:nvSpPr>
          <p:cNvPr id="14" name="Left Brace 13">
            <a:extLst>
              <a:ext uri="{FF2B5EF4-FFF2-40B4-BE49-F238E27FC236}">
                <a16:creationId xmlns:a16="http://schemas.microsoft.com/office/drawing/2014/main" id="{A6175081-A10D-4719-9AFF-DFDD828FFCCC}"/>
              </a:ext>
            </a:extLst>
          </p:cNvPr>
          <p:cNvSpPr/>
          <p:nvPr/>
        </p:nvSpPr>
        <p:spPr>
          <a:xfrm rot="10800000">
            <a:off x="7125133" y="1809227"/>
            <a:ext cx="399195" cy="251621"/>
          </a:xfrm>
          <a:prstGeom prst="leftBrace">
            <a:avLst>
              <a:gd name="adj1" fmla="val 8333"/>
              <a:gd name="adj2" fmla="val 53459"/>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FC758F0A-FC04-4714-B4E6-A068586D2EA9}"/>
              </a:ext>
            </a:extLst>
          </p:cNvPr>
          <p:cNvSpPr/>
          <p:nvPr/>
        </p:nvSpPr>
        <p:spPr>
          <a:xfrm rot="10800000" flipH="1">
            <a:off x="3318890" y="5213379"/>
            <a:ext cx="244997" cy="233100"/>
          </a:xfrm>
          <a:prstGeom prst="leftBrace">
            <a:avLst>
              <a:gd name="adj1" fmla="val 8333"/>
              <a:gd name="adj2" fmla="val 53459"/>
            </a:avLst>
          </a:prstGeom>
          <a:ln>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346ABC61-1566-4758-B3B2-6CF72D206217}"/>
              </a:ext>
            </a:extLst>
          </p:cNvPr>
          <p:cNvSpPr txBox="1"/>
          <p:nvPr/>
        </p:nvSpPr>
        <p:spPr>
          <a:xfrm>
            <a:off x="7274349" y="1647018"/>
            <a:ext cx="1796101" cy="646331"/>
          </a:xfrm>
          <a:prstGeom prst="rect">
            <a:avLst/>
          </a:prstGeom>
          <a:noFill/>
        </p:spPr>
        <p:txBody>
          <a:bodyPr wrap="square" rtlCol="0">
            <a:spAutoFit/>
          </a:bodyPr>
          <a:lstStyle/>
          <a:p>
            <a:pPr algn="ctr"/>
            <a:r>
              <a:rPr lang="en-US" b="1" dirty="0">
                <a:solidFill>
                  <a:srgbClr val="FF0000"/>
                </a:solidFill>
              </a:rPr>
              <a:t>Case classification</a:t>
            </a:r>
          </a:p>
        </p:txBody>
      </p:sp>
      <p:sp>
        <p:nvSpPr>
          <p:cNvPr id="19" name="Left Brace 18">
            <a:extLst>
              <a:ext uri="{FF2B5EF4-FFF2-40B4-BE49-F238E27FC236}">
                <a16:creationId xmlns:a16="http://schemas.microsoft.com/office/drawing/2014/main" id="{4A787397-986C-47CC-8189-AF90CA514E99}"/>
              </a:ext>
            </a:extLst>
          </p:cNvPr>
          <p:cNvSpPr/>
          <p:nvPr/>
        </p:nvSpPr>
        <p:spPr>
          <a:xfrm rot="10800000">
            <a:off x="4032926" y="5213379"/>
            <a:ext cx="259543" cy="233100"/>
          </a:xfrm>
          <a:prstGeom prst="leftBrace">
            <a:avLst>
              <a:gd name="adj1" fmla="val 8333"/>
              <a:gd name="adj2" fmla="val 53459"/>
            </a:avLst>
          </a:prstGeom>
          <a:ln>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941C33B9-D131-4244-A5C4-744C887990A2}"/>
              </a:ext>
            </a:extLst>
          </p:cNvPr>
          <p:cNvSpPr/>
          <p:nvPr/>
        </p:nvSpPr>
        <p:spPr>
          <a:xfrm rot="10800000">
            <a:off x="7956377" y="2388497"/>
            <a:ext cx="176337" cy="1633043"/>
          </a:xfrm>
          <a:prstGeom prst="leftBrace">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sp>
        <p:nvSpPr>
          <p:cNvPr id="21" name="TextBox 20">
            <a:extLst>
              <a:ext uri="{FF2B5EF4-FFF2-40B4-BE49-F238E27FC236}">
                <a16:creationId xmlns:a16="http://schemas.microsoft.com/office/drawing/2014/main" id="{07666245-BE8E-4B16-A101-F86A40D3695E}"/>
              </a:ext>
            </a:extLst>
          </p:cNvPr>
          <p:cNvSpPr txBox="1"/>
          <p:nvPr/>
        </p:nvSpPr>
        <p:spPr>
          <a:xfrm>
            <a:off x="8143280" y="3033037"/>
            <a:ext cx="1069060" cy="338554"/>
          </a:xfrm>
          <a:prstGeom prst="rect">
            <a:avLst/>
          </a:prstGeom>
          <a:noFill/>
        </p:spPr>
        <p:txBody>
          <a:bodyPr wrap="square" rtlCol="0">
            <a:spAutoFit/>
          </a:bodyPr>
          <a:lstStyle/>
          <a:p>
            <a:r>
              <a:rPr lang="en-US" sz="1600" b="1" dirty="0">
                <a:solidFill>
                  <a:srgbClr val="00B0F0"/>
                </a:solidFill>
              </a:rPr>
              <a:t>Attributes</a:t>
            </a:r>
          </a:p>
        </p:txBody>
      </p:sp>
    </p:spTree>
    <p:extLst>
      <p:ext uri="{BB962C8B-B14F-4D97-AF65-F5344CB8AC3E}">
        <p14:creationId xmlns:p14="http://schemas.microsoft.com/office/powerpoint/2010/main" val="1073180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All together now</a:t>
            </a:r>
          </a:p>
        </p:txBody>
      </p:sp>
      <p:pic>
        <p:nvPicPr>
          <p:cNvPr id="9" name="Picture 8">
            <a:extLst>
              <a:ext uri="{FF2B5EF4-FFF2-40B4-BE49-F238E27FC236}">
                <a16:creationId xmlns:a16="http://schemas.microsoft.com/office/drawing/2014/main" id="{C52CFD52-F3CD-8444-9209-F1643312B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417638"/>
            <a:ext cx="6934200" cy="4254500"/>
          </a:xfrm>
          <a:prstGeom prst="rect">
            <a:avLst/>
          </a:prstGeom>
        </p:spPr>
      </p:pic>
      <p:sp>
        <p:nvSpPr>
          <p:cNvPr id="10" name="Left Brace 9">
            <a:extLst>
              <a:ext uri="{FF2B5EF4-FFF2-40B4-BE49-F238E27FC236}">
                <a16:creationId xmlns:a16="http://schemas.microsoft.com/office/drawing/2014/main" id="{107A7E27-B36C-2C48-8C6C-AF6E38C65F0F}"/>
              </a:ext>
            </a:extLst>
          </p:cNvPr>
          <p:cNvSpPr/>
          <p:nvPr/>
        </p:nvSpPr>
        <p:spPr>
          <a:xfrm>
            <a:off x="1403648" y="2497758"/>
            <a:ext cx="432048" cy="3307506"/>
          </a:xfrm>
          <a:prstGeom prst="leftBrace">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sp>
        <p:nvSpPr>
          <p:cNvPr id="11" name="TextBox 10">
            <a:extLst>
              <a:ext uri="{FF2B5EF4-FFF2-40B4-BE49-F238E27FC236}">
                <a16:creationId xmlns:a16="http://schemas.microsoft.com/office/drawing/2014/main" id="{DD24027D-E6DD-AB4C-961D-44E20790471A}"/>
              </a:ext>
            </a:extLst>
          </p:cNvPr>
          <p:cNvSpPr txBox="1"/>
          <p:nvPr/>
        </p:nvSpPr>
        <p:spPr>
          <a:xfrm>
            <a:off x="109186" y="3951456"/>
            <a:ext cx="1655865" cy="400110"/>
          </a:xfrm>
          <a:prstGeom prst="rect">
            <a:avLst/>
          </a:prstGeom>
          <a:noFill/>
        </p:spPr>
        <p:txBody>
          <a:bodyPr wrap="square" rtlCol="0">
            <a:spAutoFit/>
          </a:bodyPr>
          <a:lstStyle/>
          <a:p>
            <a:r>
              <a:rPr lang="en-US" sz="2000" b="1" dirty="0">
                <a:solidFill>
                  <a:srgbClr val="00B0F0"/>
                </a:solidFill>
              </a:rPr>
              <a:t>Attributes</a:t>
            </a:r>
          </a:p>
        </p:txBody>
      </p:sp>
      <p:sp>
        <p:nvSpPr>
          <p:cNvPr id="14" name="Left Brace 13">
            <a:extLst>
              <a:ext uri="{FF2B5EF4-FFF2-40B4-BE49-F238E27FC236}">
                <a16:creationId xmlns:a16="http://schemas.microsoft.com/office/drawing/2014/main" id="{670F912C-1A72-1744-9734-8068BF165863}"/>
              </a:ext>
            </a:extLst>
          </p:cNvPr>
          <p:cNvSpPr/>
          <p:nvPr/>
        </p:nvSpPr>
        <p:spPr>
          <a:xfrm rot="10800000">
            <a:off x="7812360" y="2497758"/>
            <a:ext cx="381472" cy="3156496"/>
          </a:xfrm>
          <a:prstGeom prst="lef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10C7865E-65A4-524D-977E-947EC7F7AF66}"/>
              </a:ext>
            </a:extLst>
          </p:cNvPr>
          <p:cNvSpPr txBox="1"/>
          <p:nvPr/>
        </p:nvSpPr>
        <p:spPr>
          <a:xfrm>
            <a:off x="8172400" y="3861048"/>
            <a:ext cx="1754433" cy="400110"/>
          </a:xfrm>
          <a:prstGeom prst="rect">
            <a:avLst/>
          </a:prstGeom>
          <a:noFill/>
        </p:spPr>
        <p:txBody>
          <a:bodyPr wrap="square" rtlCol="0">
            <a:spAutoFit/>
          </a:bodyPr>
          <a:lstStyle/>
          <a:p>
            <a:r>
              <a:rPr lang="en-US" sz="2000" b="1" dirty="0">
                <a:solidFill>
                  <a:schemeClr val="accent3">
                    <a:lumMod val="75000"/>
                  </a:schemeClr>
                </a:solidFill>
              </a:rPr>
              <a:t>Values</a:t>
            </a:r>
          </a:p>
        </p:txBody>
      </p:sp>
      <p:sp>
        <p:nvSpPr>
          <p:cNvPr id="8" name="TextBox 7">
            <a:extLst>
              <a:ext uri="{FF2B5EF4-FFF2-40B4-BE49-F238E27FC236}">
                <a16:creationId xmlns:a16="http://schemas.microsoft.com/office/drawing/2014/main" id="{8EEC8478-431B-4950-9737-88F7377427DA}"/>
              </a:ext>
            </a:extLst>
          </p:cNvPr>
          <p:cNvSpPr txBox="1"/>
          <p:nvPr/>
        </p:nvSpPr>
        <p:spPr>
          <a:xfrm>
            <a:off x="2325552" y="1329268"/>
            <a:ext cx="2232248" cy="400110"/>
          </a:xfrm>
          <a:prstGeom prst="rect">
            <a:avLst/>
          </a:prstGeom>
          <a:noFill/>
        </p:spPr>
        <p:txBody>
          <a:bodyPr wrap="square" rtlCol="0">
            <a:spAutoFit/>
          </a:bodyPr>
          <a:lstStyle/>
          <a:p>
            <a:r>
              <a:rPr lang="en-US" sz="2000" b="1" dirty="0">
                <a:solidFill>
                  <a:srgbClr val="FF0000"/>
                </a:solidFill>
              </a:rPr>
              <a:t>Case classification</a:t>
            </a:r>
          </a:p>
        </p:txBody>
      </p:sp>
      <p:sp>
        <p:nvSpPr>
          <p:cNvPr id="12" name="TextBox 11">
            <a:extLst>
              <a:ext uri="{FF2B5EF4-FFF2-40B4-BE49-F238E27FC236}">
                <a16:creationId xmlns:a16="http://schemas.microsoft.com/office/drawing/2014/main" id="{0D6E7460-7171-4806-8DC9-0DFEFC77A3B2}"/>
              </a:ext>
            </a:extLst>
          </p:cNvPr>
          <p:cNvSpPr txBox="1"/>
          <p:nvPr/>
        </p:nvSpPr>
        <p:spPr>
          <a:xfrm>
            <a:off x="377703" y="2021495"/>
            <a:ext cx="924944" cy="400110"/>
          </a:xfrm>
          <a:prstGeom prst="rect">
            <a:avLst/>
          </a:prstGeom>
          <a:noFill/>
        </p:spPr>
        <p:txBody>
          <a:bodyPr wrap="square" rtlCol="0">
            <a:spAutoFit/>
          </a:bodyPr>
          <a:lstStyle/>
          <a:p>
            <a:r>
              <a:rPr lang="en-US" sz="2000" b="1" dirty="0">
                <a:solidFill>
                  <a:srgbClr val="7030A0"/>
                </a:solidFill>
              </a:rPr>
              <a:t>Case</a:t>
            </a:r>
          </a:p>
        </p:txBody>
      </p:sp>
      <p:sp>
        <p:nvSpPr>
          <p:cNvPr id="13" name="Left Brace 12">
            <a:extLst>
              <a:ext uri="{FF2B5EF4-FFF2-40B4-BE49-F238E27FC236}">
                <a16:creationId xmlns:a16="http://schemas.microsoft.com/office/drawing/2014/main" id="{87F316B4-854C-49A8-A315-06B3CA4F837D}"/>
              </a:ext>
            </a:extLst>
          </p:cNvPr>
          <p:cNvSpPr/>
          <p:nvPr/>
        </p:nvSpPr>
        <p:spPr>
          <a:xfrm rot="10800000">
            <a:off x="1944080" y="1347671"/>
            <a:ext cx="381472" cy="400110"/>
          </a:xfrm>
          <a:prstGeom prst="leftBrace">
            <a:avLst>
              <a:gd name="adj1" fmla="val 8333"/>
              <a:gd name="adj2" fmla="val 53459"/>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5FD60631-8C05-40A9-8D2E-29E0AA9BBE5F}"/>
              </a:ext>
            </a:extLst>
          </p:cNvPr>
          <p:cNvSpPr/>
          <p:nvPr/>
        </p:nvSpPr>
        <p:spPr>
          <a:xfrm rot="10800000" flipH="1">
            <a:off x="1117717" y="2105000"/>
            <a:ext cx="244997" cy="233100"/>
          </a:xfrm>
          <a:prstGeom prst="leftBrace">
            <a:avLst>
              <a:gd name="adj1" fmla="val 8333"/>
              <a:gd name="adj2" fmla="val 53459"/>
            </a:avLst>
          </a:prstGeom>
          <a:ln>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85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animBg="1"/>
      <p:bldP spid="15" grpId="0"/>
      <p:bldP spid="8" grpId="0"/>
      <p:bldP spid="12" grpId="0"/>
      <p:bldP spid="13"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CA" dirty="0"/>
              <a:t>Coding comparison query</a:t>
            </a:r>
          </a:p>
        </p:txBody>
      </p:sp>
      <p:sp>
        <p:nvSpPr>
          <p:cNvPr id="2" name="Content Placeholder 1"/>
          <p:cNvSpPr>
            <a:spLocks noGrp="1"/>
          </p:cNvSpPr>
          <p:nvPr>
            <p:ph idx="1"/>
          </p:nvPr>
        </p:nvSpPr>
        <p:spPr>
          <a:xfrm>
            <a:off x="519756" y="1475493"/>
            <a:ext cx="7993534" cy="4032447"/>
          </a:xfrm>
        </p:spPr>
        <p:txBody>
          <a:bodyPr>
            <a:normAutofit fontScale="85000" lnSpcReduction="20000"/>
          </a:bodyPr>
          <a:lstStyle/>
          <a:p>
            <a:pPr marL="571500" lvl="1" indent="-514350" algn="just">
              <a:spcAft>
                <a:spcPts val="1800"/>
              </a:spcAft>
              <a:buFont typeface="Wingdings" panose="05000000000000000000" pitchFamily="2" charset="2"/>
              <a:buChar char="ü"/>
            </a:pPr>
            <a:r>
              <a:rPr lang="en-US" dirty="0"/>
              <a:t>A Coding Comparison query enables you to compare coding done by two users or two groups of users.</a:t>
            </a:r>
          </a:p>
          <a:p>
            <a:pPr marL="571500" lvl="1" indent="-514350" algn="just">
              <a:spcAft>
                <a:spcPts val="1800"/>
              </a:spcAft>
              <a:buFont typeface="Wingdings" panose="05000000000000000000" pitchFamily="2" charset="2"/>
              <a:buChar char="ü"/>
            </a:pPr>
            <a:r>
              <a:rPr lang="en-US" dirty="0"/>
              <a:t>Coding comparison takes into account not only the content which was coded by both users, but also the content which was not coded by both users.</a:t>
            </a:r>
          </a:p>
          <a:p>
            <a:pPr marL="571500" lvl="1" indent="-514350" algn="just">
              <a:spcAft>
                <a:spcPts val="1800"/>
              </a:spcAft>
              <a:buFont typeface="Wingdings" panose="05000000000000000000" pitchFamily="2" charset="2"/>
              <a:buChar char="ü"/>
            </a:pPr>
            <a:r>
              <a:rPr lang="en-US" dirty="0"/>
              <a:t>If the two users are in complete agreement about which content of the file should be coded at the node, then the Kappa coefficient is 1. If there is no agreement between the two users (other than what could be expected by chance), the Kappa coefficient is ≤ 0. A value between 0 and 1 indicates partial agreement.</a:t>
            </a:r>
            <a:endParaRPr lang="es-ES_tradnl" u="sng" dirty="0"/>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48</a:t>
            </a:fld>
            <a:endParaRPr lang="es-ES"/>
          </a:p>
        </p:txBody>
      </p:sp>
      <p:sp>
        <p:nvSpPr>
          <p:cNvPr id="5" name="TextBox 4"/>
          <p:cNvSpPr txBox="1"/>
          <p:nvPr/>
        </p:nvSpPr>
        <p:spPr>
          <a:xfrm>
            <a:off x="1771577" y="2383346"/>
            <a:ext cx="184666" cy="369332"/>
          </a:xfrm>
          <a:prstGeom prst="rect">
            <a:avLst/>
          </a:prstGeom>
          <a:noFill/>
        </p:spPr>
        <p:txBody>
          <a:bodyPr wrap="none" rtlCol="0">
            <a:spAutoFit/>
          </a:bodyPr>
          <a:lstStyle/>
          <a:p>
            <a:endParaRPr lang="en-CA" dirty="0"/>
          </a:p>
        </p:txBody>
      </p:sp>
      <p:sp>
        <p:nvSpPr>
          <p:cNvPr id="6" name="TextBox 5"/>
          <p:cNvSpPr txBox="1"/>
          <p:nvPr/>
        </p:nvSpPr>
        <p:spPr>
          <a:xfrm>
            <a:off x="6156176" y="5507940"/>
            <a:ext cx="2699364" cy="369332"/>
          </a:xfrm>
          <a:prstGeom prst="rect">
            <a:avLst/>
          </a:prstGeom>
          <a:noFill/>
        </p:spPr>
        <p:txBody>
          <a:bodyPr wrap="none" rtlCol="0">
            <a:spAutoFit/>
          </a:bodyPr>
          <a:lstStyle/>
          <a:p>
            <a:r>
              <a:rPr lang="en-CA" dirty="0"/>
              <a:t>Source: QSR International</a:t>
            </a:r>
          </a:p>
        </p:txBody>
      </p:sp>
    </p:spTree>
    <p:extLst>
      <p:ext uri="{BB962C8B-B14F-4D97-AF65-F5344CB8AC3E}">
        <p14:creationId xmlns:p14="http://schemas.microsoft.com/office/powerpoint/2010/main" val="1390932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CA" dirty="0"/>
              <a:t>Coding comparison query</a:t>
            </a:r>
          </a:p>
        </p:txBody>
      </p:sp>
      <p:sp>
        <p:nvSpPr>
          <p:cNvPr id="2" name="Content Placeholder 1"/>
          <p:cNvSpPr>
            <a:spLocks noGrp="1"/>
          </p:cNvSpPr>
          <p:nvPr>
            <p:ph idx="1"/>
          </p:nvPr>
        </p:nvSpPr>
        <p:spPr>
          <a:xfrm>
            <a:off x="519756" y="1475493"/>
            <a:ext cx="7993534" cy="4032447"/>
          </a:xfrm>
        </p:spPr>
        <p:txBody>
          <a:bodyPr>
            <a:normAutofit fontScale="92500" lnSpcReduction="10000"/>
          </a:bodyPr>
          <a:lstStyle/>
          <a:p>
            <a:pPr marL="571500" lvl="1" indent="-514350" algn="just">
              <a:spcAft>
                <a:spcPts val="1800"/>
              </a:spcAft>
              <a:buFont typeface="Wingdings" panose="05000000000000000000" pitchFamily="2" charset="2"/>
              <a:buChar char="ü"/>
            </a:pPr>
            <a:r>
              <a:rPr lang="en-US" dirty="0">
                <a:solidFill>
                  <a:srgbClr val="5034F8"/>
                </a:solidFill>
              </a:rPr>
              <a:t>Unweighted Values  </a:t>
            </a:r>
            <a:r>
              <a:rPr lang="en-US" dirty="0"/>
              <a:t>Files are treated equally (regardless of size) when calculating the overall results for each node.</a:t>
            </a:r>
          </a:p>
          <a:p>
            <a:pPr marL="571500" lvl="1" indent="-514350" algn="just">
              <a:spcAft>
                <a:spcPts val="1800"/>
              </a:spcAft>
              <a:buFont typeface="Wingdings" panose="05000000000000000000" pitchFamily="2" charset="2"/>
              <a:buChar char="ü"/>
            </a:pPr>
            <a:r>
              <a:rPr lang="en-US" dirty="0">
                <a:solidFill>
                  <a:srgbClr val="5034F8"/>
                </a:solidFill>
              </a:rPr>
              <a:t>Weighted Values  </a:t>
            </a:r>
            <a:r>
              <a:rPr lang="en-US" dirty="0"/>
              <a:t>File size is taken into account when calculating the overall results for each node. File Size is the characters, sentences or paragraphs, depending on the options chosen in the query criteria. For example, a document with 1000 paragraphs would contribute more to the overall results than a document with only 20 paragraphs.</a:t>
            </a:r>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49</a:t>
            </a:fld>
            <a:endParaRPr lang="es-ES"/>
          </a:p>
        </p:txBody>
      </p:sp>
      <p:sp>
        <p:nvSpPr>
          <p:cNvPr id="5" name="TextBox 4"/>
          <p:cNvSpPr txBox="1"/>
          <p:nvPr/>
        </p:nvSpPr>
        <p:spPr>
          <a:xfrm>
            <a:off x="1771577" y="2383346"/>
            <a:ext cx="184666" cy="369332"/>
          </a:xfrm>
          <a:prstGeom prst="rect">
            <a:avLst/>
          </a:prstGeom>
          <a:noFill/>
        </p:spPr>
        <p:txBody>
          <a:bodyPr wrap="none" rtlCol="0">
            <a:spAutoFit/>
          </a:bodyPr>
          <a:lstStyle/>
          <a:p>
            <a:endParaRPr lang="en-CA" dirty="0"/>
          </a:p>
        </p:txBody>
      </p:sp>
      <p:sp>
        <p:nvSpPr>
          <p:cNvPr id="6" name="TextBox 5"/>
          <p:cNvSpPr txBox="1"/>
          <p:nvPr/>
        </p:nvSpPr>
        <p:spPr>
          <a:xfrm>
            <a:off x="6156176" y="5507940"/>
            <a:ext cx="2699364" cy="369332"/>
          </a:xfrm>
          <a:prstGeom prst="rect">
            <a:avLst/>
          </a:prstGeom>
          <a:noFill/>
        </p:spPr>
        <p:txBody>
          <a:bodyPr wrap="none" rtlCol="0">
            <a:spAutoFit/>
          </a:bodyPr>
          <a:lstStyle/>
          <a:p>
            <a:r>
              <a:rPr lang="en-CA" dirty="0"/>
              <a:t>Source: QSR International</a:t>
            </a:r>
          </a:p>
        </p:txBody>
      </p:sp>
    </p:spTree>
    <p:extLst>
      <p:ext uri="{BB962C8B-B14F-4D97-AF65-F5344CB8AC3E}">
        <p14:creationId xmlns:p14="http://schemas.microsoft.com/office/powerpoint/2010/main" val="1723923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6DF5-DCD0-F342-901C-B32D6A3009E4}"/>
              </a:ext>
            </a:extLst>
          </p:cNvPr>
          <p:cNvSpPr>
            <a:spLocks noGrp="1"/>
          </p:cNvSpPr>
          <p:nvPr>
            <p:ph type="title"/>
          </p:nvPr>
        </p:nvSpPr>
        <p:spPr>
          <a:xfrm>
            <a:off x="395536" y="2708920"/>
            <a:ext cx="8229600" cy="1143000"/>
          </a:xfrm>
        </p:spPr>
        <p:txBody>
          <a:bodyPr/>
          <a:lstStyle/>
          <a:p>
            <a:r>
              <a:rPr lang="en-US" dirty="0"/>
              <a:t>What do you think NVivo can do?</a:t>
            </a:r>
          </a:p>
        </p:txBody>
      </p:sp>
    </p:spTree>
    <p:extLst>
      <p:ext uri="{BB962C8B-B14F-4D97-AF65-F5344CB8AC3E}">
        <p14:creationId xmlns:p14="http://schemas.microsoft.com/office/powerpoint/2010/main" val="1826341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CA" dirty="0"/>
              <a:t>Coding comparison query</a:t>
            </a:r>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50</a:t>
            </a:fld>
            <a:endParaRPr lang="es-ES"/>
          </a:p>
        </p:txBody>
      </p:sp>
      <p:sp>
        <p:nvSpPr>
          <p:cNvPr id="5" name="TextBox 4"/>
          <p:cNvSpPr txBox="1"/>
          <p:nvPr/>
        </p:nvSpPr>
        <p:spPr>
          <a:xfrm>
            <a:off x="1771577" y="2383346"/>
            <a:ext cx="184666" cy="369332"/>
          </a:xfrm>
          <a:prstGeom prst="rect">
            <a:avLst/>
          </a:prstGeom>
          <a:noFill/>
        </p:spPr>
        <p:txBody>
          <a:bodyPr wrap="none" rtlCol="0">
            <a:spAutoFit/>
          </a:bodyPr>
          <a:lstStyle/>
          <a:p>
            <a:endParaRPr lang="en-CA" dirty="0"/>
          </a:p>
        </p:txBody>
      </p:sp>
      <p:sp>
        <p:nvSpPr>
          <p:cNvPr id="6" name="TextBox 5"/>
          <p:cNvSpPr txBox="1"/>
          <p:nvPr/>
        </p:nvSpPr>
        <p:spPr>
          <a:xfrm>
            <a:off x="6156176" y="5507940"/>
            <a:ext cx="2699364" cy="369332"/>
          </a:xfrm>
          <a:prstGeom prst="rect">
            <a:avLst/>
          </a:prstGeom>
          <a:noFill/>
        </p:spPr>
        <p:txBody>
          <a:bodyPr wrap="none" rtlCol="0">
            <a:spAutoFit/>
          </a:bodyPr>
          <a:lstStyle/>
          <a:p>
            <a:r>
              <a:rPr lang="en-CA" dirty="0"/>
              <a:t>Source: QSR International</a:t>
            </a:r>
          </a:p>
        </p:txBody>
      </p:sp>
      <p:sp>
        <p:nvSpPr>
          <p:cNvPr id="10" name="Content Placeholder 9">
            <a:extLst>
              <a:ext uri="{FF2B5EF4-FFF2-40B4-BE49-F238E27FC236}">
                <a16:creationId xmlns:a16="http://schemas.microsoft.com/office/drawing/2014/main" id="{3146C061-BFDC-426B-AFF5-95EE8AE6496E}"/>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71D2FEB8-C658-46BE-AF3A-E274442571A4}"/>
              </a:ext>
            </a:extLst>
          </p:cNvPr>
          <p:cNvPicPr>
            <a:picLocks noChangeAspect="1"/>
          </p:cNvPicPr>
          <p:nvPr/>
        </p:nvPicPr>
        <p:blipFill>
          <a:blip r:embed="rId3"/>
          <a:stretch>
            <a:fillRect/>
          </a:stretch>
        </p:blipFill>
        <p:spPr>
          <a:xfrm>
            <a:off x="0" y="1324288"/>
            <a:ext cx="9144000" cy="4209424"/>
          </a:xfrm>
          <a:prstGeom prst="rect">
            <a:avLst/>
          </a:prstGeom>
        </p:spPr>
      </p:pic>
    </p:spTree>
    <p:extLst>
      <p:ext uri="{BB962C8B-B14F-4D97-AF65-F5344CB8AC3E}">
        <p14:creationId xmlns:p14="http://schemas.microsoft.com/office/powerpoint/2010/main" val="1362267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CA" dirty="0"/>
              <a:t>Coding comparison query</a:t>
            </a:r>
          </a:p>
        </p:txBody>
      </p:sp>
      <p:sp>
        <p:nvSpPr>
          <p:cNvPr id="2" name="Content Placeholder 1"/>
          <p:cNvSpPr>
            <a:spLocks noGrp="1"/>
          </p:cNvSpPr>
          <p:nvPr>
            <p:ph idx="1"/>
          </p:nvPr>
        </p:nvSpPr>
        <p:spPr>
          <a:xfrm>
            <a:off x="519756" y="1475493"/>
            <a:ext cx="7993534" cy="4032447"/>
          </a:xfrm>
        </p:spPr>
        <p:txBody>
          <a:bodyPr>
            <a:normAutofit/>
          </a:bodyPr>
          <a:lstStyle/>
          <a:p>
            <a:pPr marL="571500" lvl="1" indent="-514350" algn="just">
              <a:lnSpc>
                <a:spcPct val="170000"/>
              </a:lnSpc>
              <a:spcBef>
                <a:spcPts val="0"/>
              </a:spcBef>
              <a:spcAft>
                <a:spcPts val="0"/>
              </a:spcAft>
              <a:buFont typeface="Wingdings" panose="05000000000000000000" pitchFamily="2" charset="2"/>
              <a:buChar char="ü"/>
            </a:pPr>
            <a:r>
              <a:rPr lang="en-US" sz="1800" b="1" dirty="0">
                <a:solidFill>
                  <a:srgbClr val="5034F8"/>
                </a:solidFill>
              </a:rPr>
              <a:t>Why is my Kappa low?</a:t>
            </a:r>
          </a:p>
          <a:p>
            <a:pPr marL="971550" lvl="2" indent="-514350" algn="just">
              <a:lnSpc>
                <a:spcPct val="170000"/>
              </a:lnSpc>
              <a:spcBef>
                <a:spcPts val="0"/>
              </a:spcBef>
              <a:spcAft>
                <a:spcPts val="0"/>
              </a:spcAft>
              <a:buFont typeface="Wingdings" panose="05000000000000000000" pitchFamily="2" charset="2"/>
              <a:buChar char="ü"/>
            </a:pPr>
            <a:r>
              <a:rPr lang="en-US" sz="1600" dirty="0"/>
              <a:t>Because the Kappa coefficient calculation takes into account the likelihood of the agreement between users occurring by chance, the value of Kappa can be low even though the percentage agreement is high. </a:t>
            </a:r>
          </a:p>
          <a:p>
            <a:pPr marL="971550" lvl="2" indent="-514350" algn="just">
              <a:lnSpc>
                <a:spcPct val="170000"/>
              </a:lnSpc>
              <a:spcBef>
                <a:spcPts val="0"/>
              </a:spcBef>
              <a:spcAft>
                <a:spcPts val="0"/>
              </a:spcAft>
              <a:buFont typeface="Wingdings" panose="05000000000000000000" pitchFamily="2" charset="2"/>
              <a:buChar char="ü"/>
            </a:pPr>
            <a:r>
              <a:rPr lang="en-US" sz="1600" dirty="0"/>
              <a:t>Coding comparison takes into account not only the content which was coded by both users, but also the content which was not coded by both users.</a:t>
            </a:r>
          </a:p>
          <a:p>
            <a:pPr marL="571500" lvl="1" indent="-514350" algn="just">
              <a:lnSpc>
                <a:spcPct val="170000"/>
              </a:lnSpc>
              <a:spcBef>
                <a:spcPts val="0"/>
              </a:spcBef>
              <a:spcAft>
                <a:spcPts val="0"/>
              </a:spcAft>
              <a:buFont typeface="Wingdings" panose="05000000000000000000" pitchFamily="2" charset="2"/>
              <a:buChar char="ü"/>
            </a:pPr>
            <a:r>
              <a:rPr lang="en-US" sz="1800" dirty="0"/>
              <a:t>This is why many researchers regard the Kappa coefficient as a more useful measure of inter-rater reliability than the percentage agreement figure.</a:t>
            </a:r>
            <a:endParaRPr lang="es-ES_tradnl" sz="1800" u="sng" dirty="0"/>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51</a:t>
            </a:fld>
            <a:endParaRPr lang="es-ES"/>
          </a:p>
        </p:txBody>
      </p:sp>
      <p:sp>
        <p:nvSpPr>
          <p:cNvPr id="5" name="TextBox 4"/>
          <p:cNvSpPr txBox="1"/>
          <p:nvPr/>
        </p:nvSpPr>
        <p:spPr>
          <a:xfrm>
            <a:off x="1771577" y="2383346"/>
            <a:ext cx="184666" cy="369332"/>
          </a:xfrm>
          <a:prstGeom prst="rect">
            <a:avLst/>
          </a:prstGeom>
          <a:noFill/>
        </p:spPr>
        <p:txBody>
          <a:bodyPr wrap="none" rtlCol="0">
            <a:spAutoFit/>
          </a:bodyPr>
          <a:lstStyle/>
          <a:p>
            <a:endParaRPr lang="en-CA" dirty="0"/>
          </a:p>
        </p:txBody>
      </p:sp>
      <p:sp>
        <p:nvSpPr>
          <p:cNvPr id="6" name="TextBox 5"/>
          <p:cNvSpPr txBox="1"/>
          <p:nvPr/>
        </p:nvSpPr>
        <p:spPr>
          <a:xfrm>
            <a:off x="6156176" y="5507940"/>
            <a:ext cx="2699364" cy="369332"/>
          </a:xfrm>
          <a:prstGeom prst="rect">
            <a:avLst/>
          </a:prstGeom>
          <a:noFill/>
        </p:spPr>
        <p:txBody>
          <a:bodyPr wrap="none" rtlCol="0">
            <a:spAutoFit/>
          </a:bodyPr>
          <a:lstStyle/>
          <a:p>
            <a:r>
              <a:rPr lang="en-CA" dirty="0"/>
              <a:t>Source: QSR International</a:t>
            </a:r>
          </a:p>
        </p:txBody>
      </p:sp>
    </p:spTree>
    <p:extLst>
      <p:ext uri="{BB962C8B-B14F-4D97-AF65-F5344CB8AC3E}">
        <p14:creationId xmlns:p14="http://schemas.microsoft.com/office/powerpoint/2010/main" val="783910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CA" dirty="0"/>
              <a:t>Coding comparison query</a:t>
            </a:r>
          </a:p>
        </p:txBody>
      </p:sp>
      <p:sp>
        <p:nvSpPr>
          <p:cNvPr id="2" name="Content Placeholder 1"/>
          <p:cNvSpPr>
            <a:spLocks noGrp="1"/>
          </p:cNvSpPr>
          <p:nvPr>
            <p:ph idx="1"/>
          </p:nvPr>
        </p:nvSpPr>
        <p:spPr>
          <a:xfrm>
            <a:off x="519756" y="1475493"/>
            <a:ext cx="7993534" cy="4032447"/>
          </a:xfrm>
        </p:spPr>
        <p:txBody>
          <a:bodyPr>
            <a:normAutofit/>
          </a:bodyPr>
          <a:lstStyle/>
          <a:p>
            <a:pPr marL="571500" lvl="1" indent="-514350" algn="just">
              <a:lnSpc>
                <a:spcPct val="170000"/>
              </a:lnSpc>
              <a:spcBef>
                <a:spcPts val="0"/>
              </a:spcBef>
              <a:spcAft>
                <a:spcPts val="0"/>
              </a:spcAft>
              <a:buFont typeface="Wingdings" panose="05000000000000000000" pitchFamily="2" charset="2"/>
              <a:buChar char="ü"/>
            </a:pPr>
            <a:r>
              <a:rPr lang="en-US" sz="2400" b="1" dirty="0">
                <a:solidFill>
                  <a:srgbClr val="5034F8"/>
                </a:solidFill>
              </a:rPr>
              <a:t>What does a negative Kappa coefficient mean?</a:t>
            </a:r>
          </a:p>
          <a:p>
            <a:pPr marL="971550" lvl="2" indent="-514350" algn="just">
              <a:lnSpc>
                <a:spcPct val="170000"/>
              </a:lnSpc>
              <a:spcBef>
                <a:spcPts val="0"/>
              </a:spcBef>
              <a:spcAft>
                <a:spcPts val="0"/>
              </a:spcAft>
              <a:buFont typeface="Wingdings" panose="05000000000000000000" pitchFamily="2" charset="2"/>
              <a:buChar char="ü"/>
            </a:pPr>
            <a:r>
              <a:rPr lang="en-US" sz="1800" b="1" dirty="0"/>
              <a:t>A Kappa coefficient less than or equal to zero indicates that there is no agreement between the two users (other than what could be expected by chance) on which content in the file may be coded at the node.</a:t>
            </a:r>
            <a:endParaRPr lang="es-ES_tradnl" sz="1800" u="sng" dirty="0"/>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52</a:t>
            </a:fld>
            <a:endParaRPr lang="es-ES"/>
          </a:p>
        </p:txBody>
      </p:sp>
      <p:sp>
        <p:nvSpPr>
          <p:cNvPr id="5" name="TextBox 4"/>
          <p:cNvSpPr txBox="1"/>
          <p:nvPr/>
        </p:nvSpPr>
        <p:spPr>
          <a:xfrm>
            <a:off x="1771577" y="2383346"/>
            <a:ext cx="184666" cy="369332"/>
          </a:xfrm>
          <a:prstGeom prst="rect">
            <a:avLst/>
          </a:prstGeom>
          <a:noFill/>
        </p:spPr>
        <p:txBody>
          <a:bodyPr wrap="none" rtlCol="0">
            <a:spAutoFit/>
          </a:bodyPr>
          <a:lstStyle/>
          <a:p>
            <a:endParaRPr lang="en-CA" dirty="0"/>
          </a:p>
        </p:txBody>
      </p:sp>
      <p:sp>
        <p:nvSpPr>
          <p:cNvPr id="6" name="TextBox 5"/>
          <p:cNvSpPr txBox="1"/>
          <p:nvPr/>
        </p:nvSpPr>
        <p:spPr>
          <a:xfrm>
            <a:off x="6156176" y="5507940"/>
            <a:ext cx="2699364" cy="369332"/>
          </a:xfrm>
          <a:prstGeom prst="rect">
            <a:avLst/>
          </a:prstGeom>
          <a:noFill/>
        </p:spPr>
        <p:txBody>
          <a:bodyPr wrap="none" rtlCol="0">
            <a:spAutoFit/>
          </a:bodyPr>
          <a:lstStyle/>
          <a:p>
            <a:r>
              <a:rPr lang="en-CA" dirty="0"/>
              <a:t>Source: QSR International</a:t>
            </a:r>
          </a:p>
        </p:txBody>
      </p:sp>
    </p:spTree>
    <p:extLst>
      <p:ext uri="{BB962C8B-B14F-4D97-AF65-F5344CB8AC3E}">
        <p14:creationId xmlns:p14="http://schemas.microsoft.com/office/powerpoint/2010/main" val="1066743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3792"/>
            <a:ext cx="8229600" cy="1143000"/>
          </a:xfrm>
        </p:spPr>
        <p:txBody>
          <a:bodyPr/>
          <a:lstStyle/>
          <a:p>
            <a:r>
              <a:rPr lang="en-CA" dirty="0"/>
              <a:t>Coding comparison query</a:t>
            </a:r>
          </a:p>
        </p:txBody>
      </p:sp>
      <p:sp>
        <p:nvSpPr>
          <p:cNvPr id="2" name="Content Placeholder 1"/>
          <p:cNvSpPr>
            <a:spLocks noGrp="1"/>
          </p:cNvSpPr>
          <p:nvPr>
            <p:ph idx="1"/>
          </p:nvPr>
        </p:nvSpPr>
        <p:spPr>
          <a:xfrm>
            <a:off x="519756" y="1475493"/>
            <a:ext cx="7993534" cy="4032447"/>
          </a:xfrm>
        </p:spPr>
        <p:txBody>
          <a:bodyPr>
            <a:normAutofit/>
          </a:bodyPr>
          <a:lstStyle/>
          <a:p>
            <a:pPr marL="571500" lvl="1" indent="-514350" algn="just">
              <a:lnSpc>
                <a:spcPct val="170000"/>
              </a:lnSpc>
              <a:spcBef>
                <a:spcPts val="0"/>
              </a:spcBef>
              <a:spcAft>
                <a:spcPts val="0"/>
              </a:spcAft>
              <a:buFont typeface="Wingdings" panose="05000000000000000000" pitchFamily="2" charset="2"/>
              <a:buChar char="ü"/>
            </a:pPr>
            <a:r>
              <a:rPr lang="en-US" sz="2400" b="1" dirty="0">
                <a:solidFill>
                  <a:srgbClr val="5034F8"/>
                </a:solidFill>
              </a:rPr>
              <a:t>What does a negative Kappa coefficient mean?</a:t>
            </a:r>
          </a:p>
          <a:p>
            <a:pPr marL="971550" lvl="2" indent="-514350" algn="just">
              <a:lnSpc>
                <a:spcPct val="170000"/>
              </a:lnSpc>
              <a:spcBef>
                <a:spcPts val="0"/>
              </a:spcBef>
              <a:spcAft>
                <a:spcPts val="0"/>
              </a:spcAft>
              <a:buFont typeface="Wingdings" panose="05000000000000000000" pitchFamily="2" charset="2"/>
              <a:buChar char="ü"/>
            </a:pPr>
            <a:r>
              <a:rPr lang="en-US" sz="1800" dirty="0"/>
              <a:t>A Kappa coefficient less than or equal to zero indicates that there is no agreement between the two users (other than what could be expected by chance) on which content in the file may be coded at the node.</a:t>
            </a:r>
          </a:p>
          <a:p>
            <a:pPr marL="571500" lvl="1" indent="-514350" algn="just">
              <a:lnSpc>
                <a:spcPct val="170000"/>
              </a:lnSpc>
              <a:spcBef>
                <a:spcPts val="0"/>
              </a:spcBef>
              <a:spcAft>
                <a:spcPts val="0"/>
              </a:spcAft>
              <a:buFont typeface="Wingdings" panose="05000000000000000000" pitchFamily="2" charset="2"/>
              <a:buChar char="ü"/>
            </a:pPr>
            <a:r>
              <a:rPr lang="en-US" sz="2400" b="1" dirty="0">
                <a:solidFill>
                  <a:srgbClr val="5034F8"/>
                </a:solidFill>
              </a:rPr>
              <a:t>All my Kappa coefficients are 0 or 1. Is something wrong?</a:t>
            </a:r>
            <a:br>
              <a:rPr lang="en-US" sz="2400" b="1" dirty="0">
                <a:solidFill>
                  <a:srgbClr val="5034F8"/>
                </a:solidFill>
              </a:rPr>
            </a:br>
            <a:r>
              <a:rPr lang="en-US" sz="1800" dirty="0"/>
              <a:t>This most often indicates that one of the two users being compared has not coded any of the selected files at the selected nodes. </a:t>
            </a:r>
            <a:endParaRPr lang="es-ES_tradnl" sz="1800" u="sng" dirty="0"/>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53</a:t>
            </a:fld>
            <a:endParaRPr lang="es-ES"/>
          </a:p>
        </p:txBody>
      </p:sp>
      <p:sp>
        <p:nvSpPr>
          <p:cNvPr id="5" name="TextBox 4"/>
          <p:cNvSpPr txBox="1"/>
          <p:nvPr/>
        </p:nvSpPr>
        <p:spPr>
          <a:xfrm>
            <a:off x="1771577" y="2383346"/>
            <a:ext cx="184666" cy="369332"/>
          </a:xfrm>
          <a:prstGeom prst="rect">
            <a:avLst/>
          </a:prstGeom>
          <a:noFill/>
        </p:spPr>
        <p:txBody>
          <a:bodyPr wrap="none" rtlCol="0">
            <a:spAutoFit/>
          </a:bodyPr>
          <a:lstStyle/>
          <a:p>
            <a:endParaRPr lang="en-CA" dirty="0"/>
          </a:p>
        </p:txBody>
      </p:sp>
      <p:sp>
        <p:nvSpPr>
          <p:cNvPr id="6" name="TextBox 5"/>
          <p:cNvSpPr txBox="1"/>
          <p:nvPr/>
        </p:nvSpPr>
        <p:spPr>
          <a:xfrm>
            <a:off x="6156176" y="5507940"/>
            <a:ext cx="2699364" cy="369332"/>
          </a:xfrm>
          <a:prstGeom prst="rect">
            <a:avLst/>
          </a:prstGeom>
          <a:noFill/>
        </p:spPr>
        <p:txBody>
          <a:bodyPr wrap="none" rtlCol="0">
            <a:spAutoFit/>
          </a:bodyPr>
          <a:lstStyle/>
          <a:p>
            <a:r>
              <a:rPr lang="en-CA" dirty="0"/>
              <a:t>Source: QSR International</a:t>
            </a:r>
          </a:p>
        </p:txBody>
      </p:sp>
    </p:spTree>
    <p:extLst>
      <p:ext uri="{BB962C8B-B14F-4D97-AF65-F5344CB8AC3E}">
        <p14:creationId xmlns:p14="http://schemas.microsoft.com/office/powerpoint/2010/main" val="1698568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F1B0-6324-C14E-B35D-A52260E8EB6E}"/>
              </a:ext>
            </a:extLst>
          </p:cNvPr>
          <p:cNvSpPr>
            <a:spLocks noGrp="1"/>
          </p:cNvSpPr>
          <p:nvPr>
            <p:ph type="title"/>
          </p:nvPr>
        </p:nvSpPr>
        <p:spPr/>
        <p:txBody>
          <a:bodyPr/>
          <a:lstStyle/>
          <a:p>
            <a:r>
              <a:rPr lang="en-US" dirty="0"/>
              <a:t>Task 6</a:t>
            </a:r>
          </a:p>
        </p:txBody>
      </p:sp>
      <p:sp>
        <p:nvSpPr>
          <p:cNvPr id="3" name="Content Placeholder 2">
            <a:extLst>
              <a:ext uri="{FF2B5EF4-FFF2-40B4-BE49-F238E27FC236}">
                <a16:creationId xmlns:a16="http://schemas.microsoft.com/office/drawing/2014/main" id="{ABF8A5CD-A73C-C841-850E-1BB9C615636A}"/>
              </a:ext>
            </a:extLst>
          </p:cNvPr>
          <p:cNvSpPr>
            <a:spLocks noGrp="1"/>
          </p:cNvSpPr>
          <p:nvPr>
            <p:ph idx="1"/>
          </p:nvPr>
        </p:nvSpPr>
        <p:spPr>
          <a:xfrm>
            <a:off x="457200" y="1419629"/>
            <a:ext cx="8229600" cy="4525963"/>
          </a:xfrm>
        </p:spPr>
        <p:txBody>
          <a:bodyPr/>
          <a:lstStyle/>
          <a:p>
            <a:r>
              <a:rPr lang="en-US" dirty="0"/>
              <a:t>Open the Sample Project.</a:t>
            </a:r>
          </a:p>
          <a:p>
            <a:r>
              <a:rPr lang="en-US" dirty="0"/>
              <a:t>Run a Coding Comparison query.</a:t>
            </a:r>
          </a:p>
        </p:txBody>
      </p:sp>
    </p:spTree>
    <p:extLst>
      <p:ext uri="{BB962C8B-B14F-4D97-AF65-F5344CB8AC3E}">
        <p14:creationId xmlns:p14="http://schemas.microsoft.com/office/powerpoint/2010/main" val="19555981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137" y="1544959"/>
            <a:ext cx="5452803" cy="4116289"/>
          </a:xfrm>
        </p:spPr>
        <p:txBody>
          <a:bodyPr/>
          <a:lstStyle/>
          <a:p>
            <a:r>
              <a:rPr lang="en-US" sz="2200" dirty="0"/>
              <a:t>Finds a </a:t>
            </a:r>
            <a:r>
              <a:rPr lang="en-US" sz="2200" dirty="0">
                <a:solidFill>
                  <a:srgbClr val="FF0000"/>
                </a:solidFill>
              </a:rPr>
              <a:t>combination of items </a:t>
            </a:r>
            <a:r>
              <a:rPr lang="en-US" sz="2200" dirty="0"/>
              <a:t>(usually </a:t>
            </a:r>
            <a:r>
              <a:rPr lang="en-US" sz="2200" b="1" i="1" u="sng" dirty="0">
                <a:solidFill>
                  <a:srgbClr val="00B050"/>
                </a:solidFill>
              </a:rPr>
              <a:t>nodes</a:t>
            </a:r>
            <a:r>
              <a:rPr lang="en-US" sz="2200" dirty="0"/>
              <a:t> or </a:t>
            </a:r>
            <a:r>
              <a:rPr lang="en-US" sz="2200" b="1" i="1" u="sng" dirty="0">
                <a:solidFill>
                  <a:srgbClr val="00B0F0"/>
                </a:solidFill>
              </a:rPr>
              <a:t>cases</a:t>
            </a:r>
            <a:r>
              <a:rPr lang="en-US" sz="2200" dirty="0"/>
              <a:t> and </a:t>
            </a:r>
            <a:r>
              <a:rPr lang="en-US" sz="2200" b="1" i="1" u="sng" dirty="0">
                <a:solidFill>
                  <a:srgbClr val="00B0F0"/>
                </a:solidFill>
              </a:rPr>
              <a:t>attributes</a:t>
            </a:r>
            <a:r>
              <a:rPr lang="en-US" sz="2200" dirty="0"/>
              <a:t>) and displays the results in an interactive table.</a:t>
            </a:r>
          </a:p>
          <a:p>
            <a:r>
              <a:rPr lang="en-US" sz="2200" dirty="0"/>
              <a:t>Allows you to ask  a wide range of questions about </a:t>
            </a:r>
            <a:r>
              <a:rPr lang="en-US" sz="2200" b="1" dirty="0"/>
              <a:t>patterns in the data </a:t>
            </a:r>
            <a:r>
              <a:rPr lang="en-US" sz="2200" dirty="0"/>
              <a:t>and gain access to the content that shows those patterns.</a:t>
            </a:r>
          </a:p>
          <a:p>
            <a:pPr lvl="1"/>
            <a:r>
              <a:rPr lang="en-US" sz="1800" dirty="0"/>
              <a:t>Check </a:t>
            </a:r>
            <a:r>
              <a:rPr lang="en-US" sz="1800" u="sng" dirty="0"/>
              <a:t>how often </a:t>
            </a:r>
            <a:r>
              <a:rPr lang="en-US" sz="1800" b="1" i="1" u="sng" dirty="0">
                <a:solidFill>
                  <a:srgbClr val="00B0F0"/>
                </a:solidFill>
              </a:rPr>
              <a:t>interview respondents (case/s) </a:t>
            </a:r>
            <a:r>
              <a:rPr lang="en-US" sz="1800" dirty="0"/>
              <a:t>refer to </a:t>
            </a:r>
            <a:r>
              <a:rPr lang="en-US" sz="1800" b="1" i="1" u="sng" dirty="0">
                <a:solidFill>
                  <a:srgbClr val="00B0F0"/>
                </a:solidFill>
              </a:rPr>
              <a:t>a particular topic or issue </a:t>
            </a:r>
            <a:r>
              <a:rPr lang="en-US" sz="1800" b="1" i="1" u="sng" dirty="0">
                <a:solidFill>
                  <a:srgbClr val="00B050"/>
                </a:solidFill>
              </a:rPr>
              <a:t>(node/s)</a:t>
            </a:r>
          </a:p>
          <a:p>
            <a:pPr lvl="1"/>
            <a:r>
              <a:rPr lang="en-US" sz="1800" dirty="0"/>
              <a:t>Check </a:t>
            </a:r>
            <a:r>
              <a:rPr lang="en-US" sz="1800" u="sng" dirty="0"/>
              <a:t>how many </a:t>
            </a:r>
            <a:r>
              <a:rPr lang="en-US" sz="1800" dirty="0"/>
              <a:t>female and male respondents </a:t>
            </a:r>
            <a:r>
              <a:rPr lang="en-US" sz="1800" b="1" i="1" u="sng" dirty="0">
                <a:solidFill>
                  <a:srgbClr val="00B0F0"/>
                </a:solidFill>
              </a:rPr>
              <a:t>(attribute/s)</a:t>
            </a:r>
            <a:r>
              <a:rPr lang="en-US" sz="1800" dirty="0"/>
              <a:t> refer to a topic or theme </a:t>
            </a:r>
            <a:r>
              <a:rPr lang="en-US" sz="1800" b="1" i="1" dirty="0">
                <a:solidFill>
                  <a:srgbClr val="00B050"/>
                </a:solidFill>
              </a:rPr>
              <a:t>(node/s)</a:t>
            </a:r>
          </a:p>
          <a:p>
            <a:endParaRPr lang="en-US" sz="2400" dirty="0"/>
          </a:p>
        </p:txBody>
      </p:sp>
      <p:sp>
        <p:nvSpPr>
          <p:cNvPr id="4" name="Title 1"/>
          <p:cNvSpPr txBox="1">
            <a:spLocks/>
          </p:cNvSpPr>
          <p:nvPr/>
        </p:nvSpPr>
        <p:spPr>
          <a:xfrm>
            <a:off x="609600" y="427038"/>
            <a:ext cx="8229600" cy="1143000"/>
          </a:xfrm>
          <a:prstGeom prst="rect">
            <a:avLst/>
          </a:prstGeom>
        </p:spPr>
        <p:txBody>
          <a:bodyPr vert="horz"/>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a:lstStyle>
          <a:p>
            <a:r>
              <a:rPr lang="en-US"/>
              <a:t>Matrix coding queries</a:t>
            </a:r>
            <a:endParaRPr lang="en-US" dirty="0"/>
          </a:p>
        </p:txBody>
      </p:sp>
      <p:pic>
        <p:nvPicPr>
          <p:cNvPr id="5" name="Picture 4">
            <a:extLst>
              <a:ext uri="{FF2B5EF4-FFF2-40B4-BE49-F238E27FC236}">
                <a16:creationId xmlns:a16="http://schemas.microsoft.com/office/drawing/2014/main" id="{A91153FD-D14F-6941-BCFD-5A6113556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1075" y="333755"/>
            <a:ext cx="1369336" cy="1848603"/>
          </a:xfrm>
          <a:prstGeom prst="rect">
            <a:avLst/>
          </a:prstGeom>
        </p:spPr>
      </p:pic>
      <p:sp>
        <p:nvSpPr>
          <p:cNvPr id="2" name="Rectangle 1">
            <a:extLst>
              <a:ext uri="{FF2B5EF4-FFF2-40B4-BE49-F238E27FC236}">
                <a16:creationId xmlns:a16="http://schemas.microsoft.com/office/drawing/2014/main" id="{BB3144EB-5426-4E4D-864D-B1EA7BB7F8E4}"/>
              </a:ext>
            </a:extLst>
          </p:cNvPr>
          <p:cNvSpPr/>
          <p:nvPr/>
        </p:nvSpPr>
        <p:spPr>
          <a:xfrm>
            <a:off x="5940152" y="2492258"/>
            <a:ext cx="2664296" cy="2246769"/>
          </a:xfrm>
          <a:prstGeom prst="rect">
            <a:avLst/>
          </a:prstGeom>
          <a:ln>
            <a:solidFill>
              <a:schemeClr val="accent1"/>
            </a:solidFill>
          </a:ln>
        </p:spPr>
        <p:txBody>
          <a:bodyPr wrap="square">
            <a:spAutoFit/>
          </a:bodyPr>
          <a:lstStyle/>
          <a:p>
            <a:r>
              <a:rPr lang="en-US" sz="2000" dirty="0"/>
              <a:t>Code(s) X Code(s)</a:t>
            </a:r>
          </a:p>
          <a:p>
            <a:r>
              <a:rPr lang="en-US" sz="2000" dirty="0"/>
              <a:t>Code(s) X Attributes</a:t>
            </a:r>
          </a:p>
          <a:p>
            <a:r>
              <a:rPr lang="en-US" sz="2000" dirty="0"/>
              <a:t>Code(s) X Cases</a:t>
            </a:r>
          </a:p>
          <a:p>
            <a:r>
              <a:rPr lang="en-US" sz="2000" dirty="0"/>
              <a:t>Codes(s) X Files</a:t>
            </a:r>
          </a:p>
          <a:p>
            <a:r>
              <a:rPr lang="en-US" sz="2000" dirty="0"/>
              <a:t>…</a:t>
            </a:r>
          </a:p>
          <a:p>
            <a:r>
              <a:rPr lang="en-US" sz="2000" dirty="0"/>
              <a:t>…</a:t>
            </a:r>
          </a:p>
          <a:p>
            <a:r>
              <a:rPr lang="en-US" sz="2000" dirty="0"/>
              <a:t>…</a:t>
            </a:r>
          </a:p>
        </p:txBody>
      </p:sp>
    </p:spTree>
    <p:extLst>
      <p:ext uri="{BB962C8B-B14F-4D97-AF65-F5344CB8AC3E}">
        <p14:creationId xmlns:p14="http://schemas.microsoft.com/office/powerpoint/2010/main" val="4570486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6EB2-F04E-4501-9328-18E35CCC15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C6051D-1392-4793-8E34-E3E6642D6F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4F2A96C-A191-49FC-BA2B-29A09CFB4EFD}"/>
              </a:ext>
            </a:extLst>
          </p:cNvPr>
          <p:cNvPicPr>
            <a:picLocks noChangeAspect="1"/>
          </p:cNvPicPr>
          <p:nvPr/>
        </p:nvPicPr>
        <p:blipFill>
          <a:blip r:embed="rId2"/>
          <a:stretch>
            <a:fillRect/>
          </a:stretch>
        </p:blipFill>
        <p:spPr>
          <a:xfrm>
            <a:off x="15556" y="143993"/>
            <a:ext cx="9236964" cy="6724127"/>
          </a:xfrm>
          <a:prstGeom prst="rect">
            <a:avLst/>
          </a:prstGeom>
        </p:spPr>
      </p:pic>
    </p:spTree>
    <p:extLst>
      <p:ext uri="{BB962C8B-B14F-4D97-AF65-F5344CB8AC3E}">
        <p14:creationId xmlns:p14="http://schemas.microsoft.com/office/powerpoint/2010/main" val="1843001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68FE9-FBC9-404D-815C-332113F3F3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F90028-B860-40F8-A251-2673BF6AD12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31C7126-A79F-4AFC-A3E8-687D173EB52B}"/>
              </a:ext>
            </a:extLst>
          </p:cNvPr>
          <p:cNvPicPr>
            <a:picLocks noChangeAspect="1"/>
          </p:cNvPicPr>
          <p:nvPr/>
        </p:nvPicPr>
        <p:blipFill>
          <a:blip r:embed="rId2"/>
          <a:stretch>
            <a:fillRect/>
          </a:stretch>
        </p:blipFill>
        <p:spPr>
          <a:xfrm>
            <a:off x="5078" y="235218"/>
            <a:ext cx="9144000" cy="1298913"/>
          </a:xfrm>
          <a:prstGeom prst="rect">
            <a:avLst/>
          </a:prstGeom>
        </p:spPr>
      </p:pic>
      <p:pic>
        <p:nvPicPr>
          <p:cNvPr id="5" name="Picture 4">
            <a:extLst>
              <a:ext uri="{FF2B5EF4-FFF2-40B4-BE49-F238E27FC236}">
                <a16:creationId xmlns:a16="http://schemas.microsoft.com/office/drawing/2014/main" id="{5C869E8F-0F94-455D-82CA-C8660ADC42DC}"/>
              </a:ext>
            </a:extLst>
          </p:cNvPr>
          <p:cNvPicPr>
            <a:picLocks noChangeAspect="1"/>
          </p:cNvPicPr>
          <p:nvPr/>
        </p:nvPicPr>
        <p:blipFill>
          <a:blip r:embed="rId3"/>
          <a:stretch>
            <a:fillRect/>
          </a:stretch>
        </p:blipFill>
        <p:spPr>
          <a:xfrm>
            <a:off x="9943" y="2196958"/>
            <a:ext cx="9144000" cy="4552648"/>
          </a:xfrm>
          <a:prstGeom prst="rect">
            <a:avLst/>
          </a:prstGeom>
        </p:spPr>
      </p:pic>
    </p:spTree>
    <p:extLst>
      <p:ext uri="{BB962C8B-B14F-4D97-AF65-F5344CB8AC3E}">
        <p14:creationId xmlns:p14="http://schemas.microsoft.com/office/powerpoint/2010/main" val="13890735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p:txBody>
          <a:bodyPr/>
          <a:lstStyle/>
          <a:p>
            <a:r>
              <a:rPr lang="en-US" dirty="0"/>
              <a:t>Task 6</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228600" y="1556792"/>
            <a:ext cx="8686800" cy="4525963"/>
          </a:xfrm>
        </p:spPr>
        <p:txBody>
          <a:bodyPr/>
          <a:lstStyle/>
          <a:p>
            <a:r>
              <a:rPr lang="en-US" dirty="0"/>
              <a:t>Close NVIVO and re-open it.</a:t>
            </a:r>
          </a:p>
          <a:p>
            <a:r>
              <a:rPr lang="en-US" dirty="0"/>
              <a:t>Create a Sample Project.</a:t>
            </a:r>
          </a:p>
          <a:p>
            <a:r>
              <a:rPr lang="en-US" dirty="0"/>
              <a:t>Run Matrix queries</a:t>
            </a:r>
          </a:p>
          <a:p>
            <a:r>
              <a:rPr lang="en-US" dirty="0"/>
              <a:t>What findings did you find?</a:t>
            </a:r>
          </a:p>
          <a:p>
            <a:pPr marL="0" indent="0">
              <a:buNone/>
            </a:pPr>
            <a:endParaRPr lang="en-US" dirty="0"/>
          </a:p>
        </p:txBody>
      </p:sp>
    </p:spTree>
    <p:extLst>
      <p:ext uri="{BB962C8B-B14F-4D97-AF65-F5344CB8AC3E}">
        <p14:creationId xmlns:p14="http://schemas.microsoft.com/office/powerpoint/2010/main" val="2087634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518C4-E42A-0E41-9073-188B73AA87FB}"/>
              </a:ext>
            </a:extLst>
          </p:cNvPr>
          <p:cNvSpPr>
            <a:spLocks noGrp="1"/>
          </p:cNvSpPr>
          <p:nvPr>
            <p:ph type="title"/>
          </p:nvPr>
        </p:nvSpPr>
        <p:spPr>
          <a:xfrm>
            <a:off x="433802" y="476672"/>
            <a:ext cx="8229600" cy="778098"/>
          </a:xfrm>
        </p:spPr>
        <p:txBody>
          <a:bodyPr/>
          <a:lstStyle/>
          <a:p>
            <a:r>
              <a:rPr lang="en-US" dirty="0"/>
              <a:t>Crosstab queries</a:t>
            </a:r>
          </a:p>
        </p:txBody>
      </p:sp>
      <p:sp>
        <p:nvSpPr>
          <p:cNvPr id="3" name="Content Placeholder 2">
            <a:extLst>
              <a:ext uri="{FF2B5EF4-FFF2-40B4-BE49-F238E27FC236}">
                <a16:creationId xmlns:a16="http://schemas.microsoft.com/office/drawing/2014/main" id="{FF3A7C84-9247-A54C-97E2-0E5644A73019}"/>
              </a:ext>
            </a:extLst>
          </p:cNvPr>
          <p:cNvSpPr>
            <a:spLocks noGrp="1"/>
          </p:cNvSpPr>
          <p:nvPr>
            <p:ph idx="1"/>
          </p:nvPr>
        </p:nvSpPr>
        <p:spPr>
          <a:xfrm>
            <a:off x="459669" y="1556793"/>
            <a:ext cx="4400363" cy="4032448"/>
          </a:xfrm>
        </p:spPr>
        <p:txBody>
          <a:bodyPr/>
          <a:lstStyle/>
          <a:p>
            <a:r>
              <a:rPr lang="en-US" sz="1800" dirty="0"/>
              <a:t>Adds a 2</a:t>
            </a:r>
            <a:r>
              <a:rPr lang="en-US" sz="1800" baseline="30000" dirty="0"/>
              <a:t>nd</a:t>
            </a:r>
            <a:r>
              <a:rPr lang="en-US" sz="1800" dirty="0"/>
              <a:t> layer (</a:t>
            </a:r>
            <a:r>
              <a:rPr lang="en-US" sz="1800" b="1" i="1" u="sng" dirty="0">
                <a:solidFill>
                  <a:srgbClr val="FF0000"/>
                </a:solidFill>
              </a:rPr>
              <a:t>attribute</a:t>
            </a:r>
            <a:r>
              <a:rPr lang="en-US" sz="1800" dirty="0"/>
              <a:t> within an </a:t>
            </a:r>
            <a:r>
              <a:rPr lang="en-US" sz="1800" b="1" i="1" u="sng" dirty="0">
                <a:solidFill>
                  <a:srgbClr val="00B0F0"/>
                </a:solidFill>
              </a:rPr>
              <a:t>attribute</a:t>
            </a:r>
            <a:r>
              <a:rPr lang="en-US" sz="1800" dirty="0"/>
              <a:t>)</a:t>
            </a:r>
          </a:p>
          <a:p>
            <a:r>
              <a:rPr lang="en-US" sz="1800" dirty="0"/>
              <a:t>Quicker and friendlier</a:t>
            </a:r>
          </a:p>
          <a:p>
            <a:r>
              <a:rPr lang="en-US" sz="1800" dirty="0"/>
              <a:t>For example: </a:t>
            </a:r>
          </a:p>
          <a:p>
            <a:r>
              <a:rPr lang="en-US" sz="1800" dirty="0"/>
              <a:t>Check how coding is distributed across the cases, or different types of cases in your project</a:t>
            </a:r>
          </a:p>
          <a:p>
            <a:pPr lvl="1"/>
            <a:r>
              <a:rPr lang="en-US" sz="1800" dirty="0"/>
              <a:t>Check </a:t>
            </a:r>
            <a:r>
              <a:rPr lang="en-US" sz="1800" u="sng" dirty="0"/>
              <a:t>how often</a:t>
            </a:r>
            <a:r>
              <a:rPr lang="en-US" sz="1800" dirty="0"/>
              <a:t> </a:t>
            </a:r>
            <a:r>
              <a:rPr lang="en-US" sz="1800" b="1" i="1" u="sng" dirty="0">
                <a:solidFill>
                  <a:srgbClr val="FF0000"/>
                </a:solidFill>
              </a:rPr>
              <a:t>female and male </a:t>
            </a:r>
            <a:r>
              <a:rPr lang="en-US" sz="1800" dirty="0"/>
              <a:t>interview respondents </a:t>
            </a:r>
            <a:r>
              <a:rPr lang="en-US" sz="1800" b="1" i="1" u="sng" dirty="0">
                <a:solidFill>
                  <a:srgbClr val="00B0F0"/>
                </a:solidFill>
              </a:rPr>
              <a:t>with different educational levels</a:t>
            </a:r>
            <a:r>
              <a:rPr lang="en-US" sz="1800" b="1" i="1" dirty="0">
                <a:solidFill>
                  <a:srgbClr val="00B0F0"/>
                </a:solidFill>
              </a:rPr>
              <a:t> </a:t>
            </a:r>
            <a:r>
              <a:rPr lang="en-US" sz="1800" dirty="0"/>
              <a:t>refer to a particular topic or issue </a:t>
            </a:r>
            <a:r>
              <a:rPr lang="en-US" sz="1800" b="1" i="1" u="sng" dirty="0">
                <a:solidFill>
                  <a:srgbClr val="00B050"/>
                </a:solidFill>
              </a:rPr>
              <a:t>(node/s)</a:t>
            </a:r>
            <a:r>
              <a:rPr lang="en-US" sz="1800" dirty="0"/>
              <a:t>.</a:t>
            </a:r>
          </a:p>
          <a:p>
            <a:pPr marL="0" indent="0">
              <a:buNone/>
            </a:pPr>
            <a:endParaRPr lang="en-US" sz="1800" dirty="0"/>
          </a:p>
        </p:txBody>
      </p:sp>
      <p:pic>
        <p:nvPicPr>
          <p:cNvPr id="6" name="Picture 5">
            <a:extLst>
              <a:ext uri="{FF2B5EF4-FFF2-40B4-BE49-F238E27FC236}">
                <a16:creationId xmlns:a16="http://schemas.microsoft.com/office/drawing/2014/main" id="{C7C086C0-C68B-A943-9D22-C7B7895B65E9}"/>
              </a:ext>
            </a:extLst>
          </p:cNvPr>
          <p:cNvPicPr>
            <a:picLocks noChangeAspect="1"/>
          </p:cNvPicPr>
          <p:nvPr/>
        </p:nvPicPr>
        <p:blipFill rotWithShape="1">
          <a:blip r:embed="rId3">
            <a:extLst>
              <a:ext uri="{28A0092B-C50C-407E-A947-70E740481C1C}">
                <a14:useLocalDpi xmlns:a14="http://schemas.microsoft.com/office/drawing/2010/main" val="0"/>
              </a:ext>
            </a:extLst>
          </a:blip>
          <a:srcRect t="8723"/>
          <a:stretch/>
        </p:blipFill>
        <p:spPr>
          <a:xfrm>
            <a:off x="7231002" y="526000"/>
            <a:ext cx="1652598" cy="1750871"/>
          </a:xfrm>
          <a:prstGeom prst="rect">
            <a:avLst/>
          </a:prstGeom>
        </p:spPr>
      </p:pic>
      <p:sp>
        <p:nvSpPr>
          <p:cNvPr id="4" name="TextBox 3">
            <a:extLst>
              <a:ext uri="{FF2B5EF4-FFF2-40B4-BE49-F238E27FC236}">
                <a16:creationId xmlns:a16="http://schemas.microsoft.com/office/drawing/2014/main" id="{CB7DDAB6-99BC-49D2-8DCC-5DA12EB8A6EE}"/>
              </a:ext>
            </a:extLst>
          </p:cNvPr>
          <p:cNvSpPr txBox="1"/>
          <p:nvPr/>
        </p:nvSpPr>
        <p:spPr>
          <a:xfrm>
            <a:off x="4825323" y="3388351"/>
            <a:ext cx="2808312" cy="369332"/>
          </a:xfrm>
          <a:prstGeom prst="rect">
            <a:avLst/>
          </a:prstGeom>
          <a:noFill/>
        </p:spPr>
        <p:txBody>
          <a:bodyPr wrap="square" rtlCol="0">
            <a:spAutoFit/>
          </a:bodyPr>
          <a:lstStyle/>
          <a:p>
            <a:r>
              <a:rPr lang="en-US" b="1" i="1" u="sng" dirty="0">
                <a:solidFill>
                  <a:srgbClr val="FF0000"/>
                </a:solidFill>
              </a:rPr>
              <a:t>(sub attribute=gender)</a:t>
            </a:r>
            <a:endParaRPr lang="en-US" dirty="0">
              <a:solidFill>
                <a:srgbClr val="FF0000"/>
              </a:solidFill>
            </a:endParaRPr>
          </a:p>
        </p:txBody>
      </p:sp>
      <p:sp>
        <p:nvSpPr>
          <p:cNvPr id="7" name="TextBox 6">
            <a:extLst>
              <a:ext uri="{FF2B5EF4-FFF2-40B4-BE49-F238E27FC236}">
                <a16:creationId xmlns:a16="http://schemas.microsoft.com/office/drawing/2014/main" id="{2CCCFF0E-9BAA-4906-97A8-3BA456DFAA62}"/>
              </a:ext>
            </a:extLst>
          </p:cNvPr>
          <p:cNvSpPr txBox="1"/>
          <p:nvPr/>
        </p:nvSpPr>
        <p:spPr>
          <a:xfrm>
            <a:off x="4893044" y="4222832"/>
            <a:ext cx="3207348" cy="646331"/>
          </a:xfrm>
          <a:prstGeom prst="rect">
            <a:avLst/>
          </a:prstGeom>
          <a:noFill/>
        </p:spPr>
        <p:txBody>
          <a:bodyPr wrap="square" rtlCol="0">
            <a:spAutoFit/>
          </a:bodyPr>
          <a:lstStyle/>
          <a:p>
            <a:r>
              <a:rPr lang="en-US" b="1" i="1" u="sng" dirty="0">
                <a:solidFill>
                  <a:srgbClr val="00B0F0"/>
                </a:solidFill>
              </a:rPr>
              <a:t>(main attribute=educational level)</a:t>
            </a:r>
            <a:endParaRPr lang="en-US" dirty="0"/>
          </a:p>
        </p:txBody>
      </p:sp>
      <p:cxnSp>
        <p:nvCxnSpPr>
          <p:cNvPr id="9" name="Straight Arrow Connector 8">
            <a:extLst>
              <a:ext uri="{FF2B5EF4-FFF2-40B4-BE49-F238E27FC236}">
                <a16:creationId xmlns:a16="http://schemas.microsoft.com/office/drawing/2014/main" id="{995F3DF7-F89D-472F-87E5-AF3107F719D8}"/>
              </a:ext>
            </a:extLst>
          </p:cNvPr>
          <p:cNvCxnSpPr/>
          <p:nvPr/>
        </p:nvCxnSpPr>
        <p:spPr>
          <a:xfrm flipH="1">
            <a:off x="4338621" y="3573017"/>
            <a:ext cx="466757" cy="1753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BACAE44-78DA-4510-8359-AB7176999186}"/>
              </a:ext>
            </a:extLst>
          </p:cNvPr>
          <p:cNvCxnSpPr>
            <a:cxnSpLocks/>
          </p:cNvCxnSpPr>
          <p:nvPr/>
        </p:nvCxnSpPr>
        <p:spPr>
          <a:xfrm flipH="1" flipV="1">
            <a:off x="4315223" y="4344035"/>
            <a:ext cx="544809" cy="1424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2813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What is NVivo?</a:t>
            </a:r>
          </a:p>
        </p:txBody>
      </p:sp>
      <p:sp>
        <p:nvSpPr>
          <p:cNvPr id="2" name="Content Placeholder 1"/>
          <p:cNvSpPr>
            <a:spLocks noGrp="1"/>
          </p:cNvSpPr>
          <p:nvPr>
            <p:ph idx="1"/>
          </p:nvPr>
        </p:nvSpPr>
        <p:spPr>
          <a:xfrm>
            <a:off x="553932" y="1556792"/>
            <a:ext cx="8410556" cy="2736304"/>
          </a:xfrm>
        </p:spPr>
        <p:txBody>
          <a:bodyPr>
            <a:normAutofit fontScale="92500" lnSpcReduction="20000"/>
          </a:bodyPr>
          <a:lstStyle/>
          <a:p>
            <a:pPr marL="0" indent="0">
              <a:buNone/>
            </a:pPr>
            <a:r>
              <a:rPr lang="en-CA" dirty="0"/>
              <a:t>NVivo is a software package for computer-</a:t>
            </a:r>
            <a:r>
              <a:rPr lang="en-CA" dirty="0">
                <a:solidFill>
                  <a:srgbClr val="5034F8"/>
                </a:solidFill>
              </a:rPr>
              <a:t>assisted</a:t>
            </a:r>
            <a:r>
              <a:rPr lang="en-CA" dirty="0"/>
              <a:t> qualitative data analysis (CAQDAS)</a:t>
            </a:r>
          </a:p>
          <a:p>
            <a:pPr marL="0" indent="0">
              <a:buNone/>
            </a:pPr>
            <a:endParaRPr lang="en-CA" sz="3200" dirty="0"/>
          </a:p>
          <a:p>
            <a:pPr marL="0" indent="0">
              <a:buNone/>
            </a:pPr>
            <a:r>
              <a:rPr lang="en-CA" sz="3200" dirty="0"/>
              <a:t>“that helps you easily organize and analyze unstructured information, so that you can ultimately make better decisions”</a:t>
            </a:r>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6</a:t>
            </a:fld>
            <a:endParaRPr lang="es-ES" dirty="0"/>
          </a:p>
        </p:txBody>
      </p:sp>
      <p:sp>
        <p:nvSpPr>
          <p:cNvPr id="5" name="TextBox 4"/>
          <p:cNvSpPr txBox="1"/>
          <p:nvPr/>
        </p:nvSpPr>
        <p:spPr>
          <a:xfrm>
            <a:off x="5796136" y="3995772"/>
            <a:ext cx="2699364" cy="369332"/>
          </a:xfrm>
          <a:prstGeom prst="rect">
            <a:avLst/>
          </a:prstGeom>
          <a:noFill/>
        </p:spPr>
        <p:txBody>
          <a:bodyPr wrap="none" rtlCol="0">
            <a:spAutoFit/>
          </a:bodyPr>
          <a:lstStyle/>
          <a:p>
            <a:r>
              <a:rPr lang="en-CA" dirty="0"/>
              <a:t>Source: QSR International</a:t>
            </a:r>
          </a:p>
        </p:txBody>
      </p:sp>
      <p:sp>
        <p:nvSpPr>
          <p:cNvPr id="6" name="TextBox 5"/>
          <p:cNvSpPr txBox="1"/>
          <p:nvPr/>
        </p:nvSpPr>
        <p:spPr>
          <a:xfrm>
            <a:off x="837928" y="4581128"/>
            <a:ext cx="7657572" cy="1077218"/>
          </a:xfrm>
          <a:prstGeom prst="rect">
            <a:avLst/>
          </a:prstGeom>
          <a:noFill/>
        </p:spPr>
        <p:txBody>
          <a:bodyPr wrap="square" rtlCol="0">
            <a:spAutoFit/>
          </a:bodyPr>
          <a:lstStyle/>
          <a:p>
            <a:r>
              <a:rPr lang="en-CA" sz="3200" dirty="0"/>
              <a:t>…and/or achieve better research outcomes!</a:t>
            </a:r>
          </a:p>
          <a:p>
            <a:endParaRPr lang="en-CA" sz="3200" dirty="0"/>
          </a:p>
        </p:txBody>
      </p:sp>
    </p:spTree>
    <p:extLst>
      <p:ext uri="{BB962C8B-B14F-4D97-AF65-F5344CB8AC3E}">
        <p14:creationId xmlns:p14="http://schemas.microsoft.com/office/powerpoint/2010/main" val="319974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p:txBody>
          <a:bodyPr/>
          <a:lstStyle/>
          <a:p>
            <a:r>
              <a:rPr lang="en-US" dirty="0"/>
              <a:t>Task 7</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228600" y="1556792"/>
            <a:ext cx="8686800" cy="4525963"/>
          </a:xfrm>
        </p:spPr>
        <p:txBody>
          <a:bodyPr/>
          <a:lstStyle/>
          <a:p>
            <a:r>
              <a:rPr lang="en-US" dirty="0"/>
              <a:t>In the Sample Project:</a:t>
            </a:r>
          </a:p>
          <a:p>
            <a:pPr lvl="1"/>
            <a:r>
              <a:rPr lang="en-US" dirty="0"/>
              <a:t>Run Cross-tab queries</a:t>
            </a:r>
          </a:p>
          <a:p>
            <a:r>
              <a:rPr lang="en-US" dirty="0"/>
              <a:t>What results did you find?</a:t>
            </a:r>
          </a:p>
          <a:p>
            <a:pPr marL="0" indent="0">
              <a:buNone/>
            </a:pPr>
            <a:endParaRPr lang="en-US" dirty="0"/>
          </a:p>
        </p:txBody>
      </p:sp>
    </p:spTree>
    <p:extLst>
      <p:ext uri="{BB962C8B-B14F-4D97-AF65-F5344CB8AC3E}">
        <p14:creationId xmlns:p14="http://schemas.microsoft.com/office/powerpoint/2010/main" val="2553812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691680" y="260648"/>
            <a:ext cx="6851104" cy="1143000"/>
          </a:xfrm>
        </p:spPr>
        <p:txBody>
          <a:bodyPr/>
          <a:lstStyle/>
          <a:p>
            <a:r>
              <a:rPr lang="en-US" dirty="0"/>
              <a:t>Additional queries</a:t>
            </a:r>
          </a:p>
        </p:txBody>
      </p:sp>
      <p:sp>
        <p:nvSpPr>
          <p:cNvPr id="2" name="Content Placeholder 1"/>
          <p:cNvSpPr>
            <a:spLocks noGrp="1"/>
          </p:cNvSpPr>
          <p:nvPr>
            <p:ph idx="1"/>
          </p:nvPr>
        </p:nvSpPr>
        <p:spPr>
          <a:xfrm>
            <a:off x="539552" y="1772816"/>
            <a:ext cx="6624736" cy="3589859"/>
          </a:xfrm>
        </p:spPr>
        <p:txBody>
          <a:bodyPr>
            <a:normAutofit/>
          </a:bodyPr>
          <a:lstStyle/>
          <a:p>
            <a:pPr lvl="1">
              <a:spcAft>
                <a:spcPts val="1200"/>
              </a:spcAft>
            </a:pPr>
            <a:r>
              <a:rPr lang="en-CA" sz="2600" dirty="0"/>
              <a:t>Word</a:t>
            </a:r>
            <a:r>
              <a:rPr lang="en-US" sz="2600" dirty="0"/>
              <a:t> frequency</a:t>
            </a:r>
          </a:p>
          <a:p>
            <a:pPr lvl="1">
              <a:spcAft>
                <a:spcPts val="1200"/>
              </a:spcAft>
            </a:pPr>
            <a:r>
              <a:rPr lang="en-US" sz="2600" dirty="0"/>
              <a:t>Text search</a:t>
            </a:r>
            <a:endParaRPr lang="en-CA" sz="3600" dirty="0"/>
          </a:p>
          <a:p>
            <a:pPr>
              <a:spcAft>
                <a:spcPts val="1200"/>
              </a:spcAft>
            </a:pPr>
            <a:endParaRPr lang="en-CA" sz="3600" dirty="0"/>
          </a:p>
          <a:p>
            <a:pPr marL="0" lvl="2" indent="0">
              <a:spcAft>
                <a:spcPts val="1200"/>
              </a:spcAft>
              <a:buNone/>
            </a:pPr>
            <a:endParaRPr lang="en-CA" sz="3200" dirty="0"/>
          </a:p>
          <a:p>
            <a:pPr>
              <a:spcAft>
                <a:spcPts val="1200"/>
              </a:spcAft>
            </a:pPr>
            <a:endParaRPr lang="en-US" sz="3600" dirty="0"/>
          </a:p>
          <a:p>
            <a:pPr lvl="2">
              <a:spcAft>
                <a:spcPts val="1200"/>
              </a:spcAft>
            </a:pPr>
            <a:endParaRPr lang="en-US" sz="3200" dirty="0"/>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61</a:t>
            </a:fld>
            <a:endParaRPr lang="es-ES"/>
          </a:p>
        </p:txBody>
      </p:sp>
    </p:spTree>
    <p:extLst>
      <p:ext uri="{BB962C8B-B14F-4D97-AF65-F5344CB8AC3E}">
        <p14:creationId xmlns:p14="http://schemas.microsoft.com/office/powerpoint/2010/main" val="39684935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961" y="1773617"/>
            <a:ext cx="5452803" cy="2103724"/>
          </a:xfrm>
        </p:spPr>
        <p:txBody>
          <a:bodyPr/>
          <a:lstStyle/>
          <a:p>
            <a:r>
              <a:rPr lang="en-US" sz="2200" dirty="0"/>
              <a:t>Ask </a:t>
            </a:r>
            <a:r>
              <a:rPr lang="en-US" sz="2200" u="sng" dirty="0"/>
              <a:t>any</a:t>
            </a:r>
            <a:r>
              <a:rPr lang="en-US" sz="2200" dirty="0"/>
              <a:t> question and immediately get references (no tables).</a:t>
            </a:r>
          </a:p>
          <a:p>
            <a:pPr lvl="1"/>
            <a:r>
              <a:rPr lang="en-US" sz="1800" dirty="0"/>
              <a:t>Get all the references of female participants </a:t>
            </a:r>
            <a:r>
              <a:rPr lang="en-US" sz="1800" b="1" u="sng" dirty="0">
                <a:solidFill>
                  <a:srgbClr val="00B0F0"/>
                </a:solidFill>
              </a:rPr>
              <a:t>(</a:t>
            </a:r>
            <a:r>
              <a:rPr lang="en-US" sz="1800" b="1" i="1" u="sng" dirty="0">
                <a:solidFill>
                  <a:srgbClr val="00B0F0"/>
                </a:solidFill>
              </a:rPr>
              <a:t>attribute/s=gender, value/s=female</a:t>
            </a:r>
            <a:r>
              <a:rPr lang="en-US" sz="1800" b="1" u="sng" dirty="0">
                <a:solidFill>
                  <a:srgbClr val="00B0F0"/>
                </a:solidFill>
              </a:rPr>
              <a:t>) </a:t>
            </a:r>
            <a:r>
              <a:rPr lang="en-US" sz="1800" dirty="0"/>
              <a:t>that relate to a particular topic or issue (</a:t>
            </a:r>
            <a:r>
              <a:rPr lang="en-US" sz="1800" b="1" i="1" u="sng" dirty="0">
                <a:solidFill>
                  <a:srgbClr val="FF0000"/>
                </a:solidFill>
              </a:rPr>
              <a:t>node/s</a:t>
            </a:r>
            <a:r>
              <a:rPr lang="en-US" sz="1800" dirty="0"/>
              <a:t>).</a:t>
            </a:r>
          </a:p>
          <a:p>
            <a:r>
              <a:rPr lang="en-US" sz="2200" dirty="0"/>
              <a:t>You can use more than one node or attribute or case…</a:t>
            </a:r>
          </a:p>
        </p:txBody>
      </p:sp>
      <p:sp>
        <p:nvSpPr>
          <p:cNvPr id="4" name="Title 1"/>
          <p:cNvSpPr txBox="1">
            <a:spLocks/>
          </p:cNvSpPr>
          <p:nvPr/>
        </p:nvSpPr>
        <p:spPr>
          <a:xfrm>
            <a:off x="609600" y="427038"/>
            <a:ext cx="8229600" cy="1143000"/>
          </a:xfrm>
          <a:prstGeom prst="rect">
            <a:avLst/>
          </a:prstGeom>
        </p:spPr>
        <p:txBody>
          <a:bodyPr vert="horz"/>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a:lstStyle>
          <a:p>
            <a:r>
              <a:rPr lang="en-US" dirty="0"/>
              <a:t>Coding queries</a:t>
            </a:r>
          </a:p>
        </p:txBody>
      </p:sp>
      <p:pic>
        <p:nvPicPr>
          <p:cNvPr id="6" name="Picture 5">
            <a:extLst>
              <a:ext uri="{FF2B5EF4-FFF2-40B4-BE49-F238E27FC236}">
                <a16:creationId xmlns:a16="http://schemas.microsoft.com/office/drawing/2014/main" id="{286D3A94-A808-4B82-9DE2-D0EE09404318}"/>
              </a:ext>
            </a:extLst>
          </p:cNvPr>
          <p:cNvPicPr>
            <a:picLocks noChangeAspect="1"/>
          </p:cNvPicPr>
          <p:nvPr/>
        </p:nvPicPr>
        <p:blipFill>
          <a:blip r:embed="rId2"/>
          <a:stretch>
            <a:fillRect/>
          </a:stretch>
        </p:blipFill>
        <p:spPr>
          <a:xfrm>
            <a:off x="7164288" y="223459"/>
            <a:ext cx="1494751" cy="2103724"/>
          </a:xfrm>
          <a:prstGeom prst="rect">
            <a:avLst/>
          </a:prstGeom>
        </p:spPr>
      </p:pic>
    </p:spTree>
    <p:extLst>
      <p:ext uri="{BB962C8B-B14F-4D97-AF65-F5344CB8AC3E}">
        <p14:creationId xmlns:p14="http://schemas.microsoft.com/office/powerpoint/2010/main" val="4093978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p:txBody>
          <a:bodyPr/>
          <a:lstStyle/>
          <a:p>
            <a:r>
              <a:rPr lang="en-US" dirty="0"/>
              <a:t>Task 8</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228600" y="1556792"/>
            <a:ext cx="8686800" cy="4525963"/>
          </a:xfrm>
        </p:spPr>
        <p:txBody>
          <a:bodyPr/>
          <a:lstStyle/>
          <a:p>
            <a:r>
              <a:rPr lang="en-US" dirty="0"/>
              <a:t>In the Sample Project:</a:t>
            </a:r>
          </a:p>
          <a:p>
            <a:pPr lvl="1"/>
            <a:r>
              <a:rPr lang="en-US" dirty="0"/>
              <a:t>Run a coding query!</a:t>
            </a:r>
          </a:p>
          <a:p>
            <a:r>
              <a:rPr lang="en-US" dirty="0"/>
              <a:t>Learn how to find a reference in its original context.</a:t>
            </a:r>
          </a:p>
          <a:p>
            <a:r>
              <a:rPr lang="en-US" dirty="0"/>
              <a:t>What findings did you find?</a:t>
            </a:r>
          </a:p>
          <a:p>
            <a:pPr marL="0" indent="0">
              <a:buNone/>
            </a:pPr>
            <a:endParaRPr lang="en-US" dirty="0"/>
          </a:p>
        </p:txBody>
      </p:sp>
    </p:spTree>
    <p:extLst>
      <p:ext uri="{BB962C8B-B14F-4D97-AF65-F5344CB8AC3E}">
        <p14:creationId xmlns:p14="http://schemas.microsoft.com/office/powerpoint/2010/main" val="18665534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a:xfrm>
            <a:off x="1477888" y="341784"/>
            <a:ext cx="7486600" cy="1143000"/>
          </a:xfrm>
        </p:spPr>
        <p:txBody>
          <a:bodyPr/>
          <a:lstStyle/>
          <a:p>
            <a:r>
              <a:rPr lang="en-US" sz="3200" b="1" dirty="0"/>
              <a:t>NVIVO and Reference Managers</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179512" y="1268760"/>
            <a:ext cx="8686800" cy="4525963"/>
          </a:xfrm>
        </p:spPr>
        <p:txBody>
          <a:bodyPr/>
          <a:lstStyle/>
          <a:p>
            <a:r>
              <a:rPr lang="en-US" sz="2800" dirty="0"/>
              <a:t>You can import references from your reference manager:</a:t>
            </a:r>
          </a:p>
          <a:p>
            <a:pPr lvl="1"/>
            <a:r>
              <a:rPr lang="en-US" dirty="0" err="1"/>
              <a:t>Refworks</a:t>
            </a:r>
            <a:r>
              <a:rPr lang="en-US" dirty="0"/>
              <a:t>, </a:t>
            </a:r>
            <a:r>
              <a:rPr lang="en-US" dirty="0" err="1"/>
              <a:t>Mendeley</a:t>
            </a:r>
            <a:r>
              <a:rPr lang="en-US" dirty="0"/>
              <a:t>, </a:t>
            </a:r>
            <a:r>
              <a:rPr lang="en-US" dirty="0" err="1"/>
              <a:t>Zotero</a:t>
            </a:r>
            <a:r>
              <a:rPr lang="en-US" dirty="0"/>
              <a:t>, Endnote (xml, </a:t>
            </a:r>
            <a:r>
              <a:rPr lang="en-US" dirty="0" err="1"/>
              <a:t>ris</a:t>
            </a:r>
            <a:r>
              <a:rPr lang="en-US" dirty="0"/>
              <a:t>, txt)</a:t>
            </a:r>
          </a:p>
          <a:p>
            <a:r>
              <a:rPr lang="en-US" dirty="0"/>
              <a:t>Import notes, files (depending on the export)</a:t>
            </a:r>
          </a:p>
          <a:p>
            <a:r>
              <a:rPr lang="en-US" sz="2800" dirty="0"/>
              <a:t>Create attributes for: Author, Year, etc. (notes are imported as Memos) </a:t>
            </a:r>
          </a:p>
          <a:p>
            <a:r>
              <a:rPr lang="en-US" sz="2800" dirty="0"/>
              <a:t>Run queries:</a:t>
            </a:r>
          </a:p>
          <a:p>
            <a:pPr lvl="1"/>
            <a:r>
              <a:rPr lang="en-US" dirty="0"/>
              <a:t>How often was a topic discussed in the 90s as opposed to the 2000s?</a:t>
            </a:r>
          </a:p>
          <a:p>
            <a:endParaRPr lang="en-US" dirty="0"/>
          </a:p>
          <a:p>
            <a:pPr lvl="1"/>
            <a:endParaRPr lang="en-US" dirty="0"/>
          </a:p>
          <a:p>
            <a:pPr lvl="1"/>
            <a:endParaRPr lang="en-US" dirty="0"/>
          </a:p>
          <a:p>
            <a:endParaRPr lang="en-US" sz="2800" dirty="0"/>
          </a:p>
          <a:p>
            <a:pPr marL="0" indent="0">
              <a:buNone/>
            </a:pPr>
            <a:r>
              <a:rPr lang="en-US" sz="2800" dirty="0"/>
              <a:t>.</a:t>
            </a:r>
          </a:p>
        </p:txBody>
      </p:sp>
    </p:spTree>
    <p:extLst>
      <p:ext uri="{BB962C8B-B14F-4D97-AF65-F5344CB8AC3E}">
        <p14:creationId xmlns:p14="http://schemas.microsoft.com/office/powerpoint/2010/main" val="10148227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7DBD-E042-4FCB-ADC5-0250CCFDD5F4}"/>
              </a:ext>
            </a:extLst>
          </p:cNvPr>
          <p:cNvSpPr>
            <a:spLocks noGrp="1"/>
          </p:cNvSpPr>
          <p:nvPr>
            <p:ph type="title"/>
          </p:nvPr>
        </p:nvSpPr>
        <p:spPr/>
        <p:txBody>
          <a:bodyPr/>
          <a:lstStyle/>
          <a:p>
            <a:r>
              <a:rPr lang="en-US" dirty="0"/>
              <a:t>Task 8</a:t>
            </a:r>
          </a:p>
        </p:txBody>
      </p:sp>
      <p:sp>
        <p:nvSpPr>
          <p:cNvPr id="3" name="Content Placeholder 2">
            <a:extLst>
              <a:ext uri="{FF2B5EF4-FFF2-40B4-BE49-F238E27FC236}">
                <a16:creationId xmlns:a16="http://schemas.microsoft.com/office/drawing/2014/main" id="{41D663AB-694F-47D7-9549-C3C095E3A872}"/>
              </a:ext>
            </a:extLst>
          </p:cNvPr>
          <p:cNvSpPr>
            <a:spLocks noGrp="1"/>
          </p:cNvSpPr>
          <p:nvPr>
            <p:ph idx="1"/>
          </p:nvPr>
        </p:nvSpPr>
        <p:spPr>
          <a:xfrm>
            <a:off x="228600" y="1556792"/>
            <a:ext cx="8686800" cy="4525963"/>
          </a:xfrm>
        </p:spPr>
        <p:txBody>
          <a:bodyPr/>
          <a:lstStyle/>
          <a:p>
            <a:r>
              <a:rPr lang="en-US" dirty="0"/>
              <a:t>Open sample project </a:t>
            </a:r>
            <a:r>
              <a:rPr lang="en-US" dirty="0" err="1"/>
              <a:t>TestIntermediate</a:t>
            </a:r>
            <a:r>
              <a:rPr lang="en-US" dirty="0"/>
              <a:t>.</a:t>
            </a:r>
          </a:p>
          <a:p>
            <a:r>
              <a:rPr lang="en-US" dirty="0"/>
              <a:t>Explore the Lit review coding.</a:t>
            </a:r>
          </a:p>
          <a:p>
            <a:r>
              <a:rPr lang="en-US" dirty="0"/>
              <a:t>Import the .</a:t>
            </a:r>
            <a:r>
              <a:rPr lang="en-US" dirty="0" err="1"/>
              <a:t>ris</a:t>
            </a:r>
            <a:r>
              <a:rPr lang="en-US" dirty="0"/>
              <a:t> file.</a:t>
            </a:r>
          </a:p>
          <a:p>
            <a:pPr marL="0" indent="0">
              <a:buNone/>
            </a:pPr>
            <a:endParaRPr lang="en-US" dirty="0"/>
          </a:p>
        </p:txBody>
      </p:sp>
    </p:spTree>
    <p:extLst>
      <p:ext uri="{BB962C8B-B14F-4D97-AF65-F5344CB8AC3E}">
        <p14:creationId xmlns:p14="http://schemas.microsoft.com/office/powerpoint/2010/main" val="39249793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62880" y="341784"/>
            <a:ext cx="8229600" cy="1143000"/>
          </a:xfrm>
        </p:spPr>
        <p:txBody>
          <a:bodyPr/>
          <a:lstStyle/>
          <a:p>
            <a:r>
              <a:rPr lang="en-US" dirty="0"/>
              <a:t>Word frequency queries</a:t>
            </a:r>
          </a:p>
        </p:txBody>
      </p:sp>
      <p:cxnSp>
        <p:nvCxnSpPr>
          <p:cNvPr id="5" name="Straight Arrow Connector 4"/>
          <p:cNvCxnSpPr/>
          <p:nvPr/>
        </p:nvCxnSpPr>
        <p:spPr>
          <a:xfrm flipH="1">
            <a:off x="8038388" y="4005064"/>
            <a:ext cx="494052"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8038387" y="4509120"/>
            <a:ext cx="494052"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8038387" y="5085184"/>
            <a:ext cx="494052"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FCC05373-D246-FF45-BF1F-2B93BD5FD3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793"/>
          <a:stretch/>
        </p:blipFill>
        <p:spPr>
          <a:xfrm>
            <a:off x="1155016" y="1484784"/>
            <a:ext cx="6833968" cy="4392488"/>
          </a:xfrm>
          <a:prstGeom prst="rect">
            <a:avLst/>
          </a:prstGeom>
        </p:spPr>
      </p:pic>
      <p:pic>
        <p:nvPicPr>
          <p:cNvPr id="10" name="Picture 9">
            <a:extLst>
              <a:ext uri="{FF2B5EF4-FFF2-40B4-BE49-F238E27FC236}">
                <a16:creationId xmlns:a16="http://schemas.microsoft.com/office/drawing/2014/main" id="{9E2BC5AF-DB2E-DC47-81DC-A81B9291B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3670" y="168052"/>
            <a:ext cx="876300" cy="1028700"/>
          </a:xfrm>
          <a:prstGeom prst="rect">
            <a:avLst/>
          </a:prstGeom>
        </p:spPr>
      </p:pic>
    </p:spTree>
    <p:extLst>
      <p:ext uri="{BB962C8B-B14F-4D97-AF65-F5344CB8AC3E}">
        <p14:creationId xmlns:p14="http://schemas.microsoft.com/office/powerpoint/2010/main" val="166915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a:xfrm>
            <a:off x="1115616" y="332656"/>
            <a:ext cx="6840760" cy="1080120"/>
          </a:xfrm>
        </p:spPr>
        <p:txBody>
          <a:bodyPr>
            <a:noAutofit/>
          </a:bodyPr>
          <a:lstStyle/>
          <a:p>
            <a:r>
              <a:rPr lang="en-US" dirty="0"/>
              <a:t>Word Cloud</a:t>
            </a:r>
          </a:p>
        </p:txBody>
      </p:sp>
      <p:sp>
        <p:nvSpPr>
          <p:cNvPr id="4" name="3 Marcador de número de diapositiva"/>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z="1400" b="1" smtClean="0"/>
              <a:pPr/>
              <a:t>67</a:t>
            </a:fld>
            <a:endParaRPr lang="es-ES" sz="1400" b="1" dirty="0"/>
          </a:p>
        </p:txBody>
      </p:sp>
      <p:grpSp>
        <p:nvGrpSpPr>
          <p:cNvPr id="5" name="Group 4"/>
          <p:cNvGrpSpPr/>
          <p:nvPr/>
        </p:nvGrpSpPr>
        <p:grpSpPr>
          <a:xfrm>
            <a:off x="2123728" y="1124744"/>
            <a:ext cx="4822302" cy="4742545"/>
            <a:chOff x="2192435" y="1064665"/>
            <a:chExt cx="5043337" cy="4959923"/>
          </a:xfrm>
        </p:grpSpPr>
        <p:sp>
          <p:nvSpPr>
            <p:cNvPr id="3" name="Oval 2"/>
            <p:cNvSpPr/>
            <p:nvPr/>
          </p:nvSpPr>
          <p:spPr>
            <a:xfrm>
              <a:off x="2192435" y="1064665"/>
              <a:ext cx="5043337" cy="495992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0" b="99241" l="16988" r="82892"/>
                      </a14:imgEffect>
                    </a14:imgLayer>
                  </a14:imgProps>
                </a:ext>
                <a:ext uri="{28A0092B-C50C-407E-A947-70E740481C1C}">
                  <a14:useLocalDpi xmlns:a14="http://schemas.microsoft.com/office/drawing/2010/main" val="0"/>
                </a:ext>
              </a:extLst>
            </a:blip>
            <a:srcRect l="17228" r="17229"/>
            <a:stretch/>
          </p:blipFill>
          <p:spPr bwMode="auto">
            <a:xfrm>
              <a:off x="2267744" y="1207194"/>
              <a:ext cx="4895056" cy="4742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755576" y="260648"/>
            <a:ext cx="8229600" cy="1143000"/>
          </a:xfrm>
        </p:spPr>
        <p:txBody>
          <a:bodyPr>
            <a:normAutofit/>
          </a:bodyPr>
          <a:lstStyle/>
          <a:p>
            <a:r>
              <a:rPr lang="en-US" dirty="0"/>
              <a:t>Tree Map </a:t>
            </a:r>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68</a:t>
            </a:fld>
            <a:endParaRPr lang="es-ES"/>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5559"/>
          <a:stretch/>
        </p:blipFill>
        <p:spPr>
          <a:xfrm>
            <a:off x="1358082" y="1504950"/>
            <a:ext cx="6321727" cy="4012282"/>
          </a:xfrm>
          <a:prstGeom prst="rect">
            <a:avLst/>
          </a:prstGeom>
        </p:spPr>
      </p:pic>
    </p:spTree>
    <p:extLst>
      <p:ext uri="{BB962C8B-B14F-4D97-AF65-F5344CB8AC3E}">
        <p14:creationId xmlns:p14="http://schemas.microsoft.com/office/powerpoint/2010/main" val="36802538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2" y="260648"/>
            <a:ext cx="8147248" cy="1143000"/>
          </a:xfrm>
        </p:spPr>
        <p:txBody>
          <a:bodyPr/>
          <a:lstStyle/>
          <a:p>
            <a:r>
              <a:rPr lang="en-CA" sz="4000" dirty="0"/>
              <a:t>Cluster Analysis </a:t>
            </a:r>
            <a:br>
              <a:rPr lang="en-CA" sz="3600" dirty="0"/>
            </a:br>
            <a:r>
              <a:rPr lang="en-CA" sz="3200" dirty="0"/>
              <a:t>(Horizontal Dendrogram)</a:t>
            </a:r>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164" y="1753580"/>
            <a:ext cx="6003180" cy="3835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7539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F7C36-DDAE-974B-9ED3-65CA44D323B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9CDFA1F5-2F10-2C42-8482-88F040C0DA67}"/>
              </a:ext>
            </a:extLst>
          </p:cNvPr>
          <p:cNvSpPr>
            <a:spLocks noGrp="1"/>
          </p:cNvSpPr>
          <p:nvPr>
            <p:ph idx="1"/>
          </p:nvPr>
        </p:nvSpPr>
        <p:spPr>
          <a:xfrm>
            <a:off x="427613" y="1484784"/>
            <a:ext cx="8229600" cy="4525963"/>
          </a:xfrm>
        </p:spPr>
        <p:txBody>
          <a:bodyPr/>
          <a:lstStyle/>
          <a:p>
            <a:pPr marL="0" indent="0">
              <a:buNone/>
            </a:pPr>
            <a:r>
              <a:rPr lang="en-US" sz="2400" dirty="0"/>
              <a:t>By the end of this session, </a:t>
            </a:r>
          </a:p>
          <a:p>
            <a:r>
              <a:rPr lang="en-US" sz="2400" dirty="0"/>
              <a:t>You will be able to import files</a:t>
            </a:r>
          </a:p>
          <a:p>
            <a:r>
              <a:rPr lang="en-US" sz="2400" dirty="0"/>
              <a:t>Save and backup your project</a:t>
            </a:r>
          </a:p>
          <a:p>
            <a:r>
              <a:rPr lang="en-US" sz="2400" dirty="0"/>
              <a:t>Create annotations and memos</a:t>
            </a:r>
          </a:p>
          <a:p>
            <a:r>
              <a:rPr lang="en-US" sz="2400" dirty="0"/>
              <a:t>Code your data into codes (parent and children codes) </a:t>
            </a:r>
          </a:p>
          <a:p>
            <a:r>
              <a:rPr lang="en-US" sz="2400" dirty="0"/>
              <a:t>Run basic queries</a:t>
            </a:r>
            <a:r>
              <a:rPr lang="en-US" dirty="0"/>
              <a:t>										</a:t>
            </a:r>
          </a:p>
        </p:txBody>
      </p:sp>
      <p:pic>
        <p:nvPicPr>
          <p:cNvPr id="5" name="Picture 4">
            <a:extLst>
              <a:ext uri="{FF2B5EF4-FFF2-40B4-BE49-F238E27FC236}">
                <a16:creationId xmlns:a16="http://schemas.microsoft.com/office/drawing/2014/main" id="{DADAF82F-1C4F-314C-9B4D-B6AAF229F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8264" y="4581128"/>
            <a:ext cx="1905000" cy="1066800"/>
          </a:xfrm>
          <a:prstGeom prst="rect">
            <a:avLst/>
          </a:prstGeom>
        </p:spPr>
      </p:pic>
    </p:spTree>
    <p:extLst>
      <p:ext uri="{BB962C8B-B14F-4D97-AF65-F5344CB8AC3E}">
        <p14:creationId xmlns:p14="http://schemas.microsoft.com/office/powerpoint/2010/main" val="26557079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07554" y="260648"/>
            <a:ext cx="8229600" cy="1143000"/>
          </a:xfrm>
        </p:spPr>
        <p:txBody>
          <a:bodyPr/>
          <a:lstStyle/>
          <a:p>
            <a:r>
              <a:rPr lang="en-US" dirty="0"/>
              <a:t>2D Cluster Map</a:t>
            </a:r>
          </a:p>
        </p:txBody>
      </p:sp>
      <p:pic>
        <p:nvPicPr>
          <p:cNvPr id="3080"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25769" t="11459" r="27819" b="8854"/>
          <a:stretch/>
        </p:blipFill>
        <p:spPr bwMode="auto">
          <a:xfrm>
            <a:off x="2331045" y="1124744"/>
            <a:ext cx="4833243" cy="46655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890184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115616" y="260648"/>
            <a:ext cx="8229600" cy="1252728"/>
          </a:xfrm>
        </p:spPr>
        <p:txBody>
          <a:bodyPr>
            <a:normAutofit/>
          </a:bodyPr>
          <a:lstStyle/>
          <a:p>
            <a:r>
              <a:rPr lang="en-US" dirty="0"/>
              <a:t>3D Cluster Map</a:t>
            </a:r>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z="1400" b="1" smtClean="0"/>
              <a:pPr/>
              <a:t>71</a:t>
            </a:fld>
            <a:endParaRPr lang="es-ES" sz="1400" b="1"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233" t="15365" r="29722" b="9115"/>
          <a:stretch/>
        </p:blipFill>
        <p:spPr bwMode="auto">
          <a:xfrm>
            <a:off x="2346207" y="1052736"/>
            <a:ext cx="4818081"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68164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search queries</a:t>
            </a:r>
          </a:p>
        </p:txBody>
      </p:sp>
      <p:cxnSp>
        <p:nvCxnSpPr>
          <p:cNvPr id="5" name="Straight Arrow Connector 4"/>
          <p:cNvCxnSpPr/>
          <p:nvPr/>
        </p:nvCxnSpPr>
        <p:spPr>
          <a:xfrm flipH="1">
            <a:off x="8100393" y="4005064"/>
            <a:ext cx="494052"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8100392" y="4437112"/>
            <a:ext cx="494052"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8100392" y="4869160"/>
            <a:ext cx="494052"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70C6F29-BDAA-3643-BEC2-4203FB0AC2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556792"/>
            <a:ext cx="7582930" cy="4032448"/>
          </a:xfrm>
          <a:prstGeom prst="rect">
            <a:avLst/>
          </a:prstGeom>
        </p:spPr>
      </p:pic>
      <p:pic>
        <p:nvPicPr>
          <p:cNvPr id="16" name="Picture 15">
            <a:extLst>
              <a:ext uri="{FF2B5EF4-FFF2-40B4-BE49-F238E27FC236}">
                <a16:creationId xmlns:a16="http://schemas.microsoft.com/office/drawing/2014/main" id="{CE24BDC1-96FD-0A41-90FD-303819F07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288" y="135484"/>
            <a:ext cx="711200" cy="1003300"/>
          </a:xfrm>
          <a:prstGeom prst="rect">
            <a:avLst/>
          </a:prstGeom>
        </p:spPr>
      </p:pic>
    </p:spTree>
    <p:extLst>
      <p:ext uri="{BB962C8B-B14F-4D97-AF65-F5344CB8AC3E}">
        <p14:creationId xmlns:p14="http://schemas.microsoft.com/office/powerpoint/2010/main" val="327424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pic>
        <p:nvPicPr>
          <p:cNvPr id="5" name="Picture 4">
            <a:extLst>
              <a:ext uri="{FF2B5EF4-FFF2-40B4-BE49-F238E27FC236}">
                <a16:creationId xmlns:a16="http://schemas.microsoft.com/office/drawing/2014/main" id="{3DA76480-B7CD-AF4A-81F0-12571BE241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62" y="1417638"/>
            <a:ext cx="6847476" cy="4550492"/>
          </a:xfrm>
          <a:prstGeom prst="rect">
            <a:avLst/>
          </a:prstGeom>
        </p:spPr>
      </p:pic>
    </p:spTree>
    <p:extLst>
      <p:ext uri="{BB962C8B-B14F-4D97-AF65-F5344CB8AC3E}">
        <p14:creationId xmlns:p14="http://schemas.microsoft.com/office/powerpoint/2010/main" val="2519517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t>
            </a:r>
          </a:p>
        </p:txBody>
      </p:sp>
      <p:pic>
        <p:nvPicPr>
          <p:cNvPr id="5" name="Picture 4">
            <a:extLst>
              <a:ext uri="{FF2B5EF4-FFF2-40B4-BE49-F238E27FC236}">
                <a16:creationId xmlns:a16="http://schemas.microsoft.com/office/drawing/2014/main" id="{81FF3C62-183E-614F-AA77-308FAF9855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305"/>
          <a:stretch/>
        </p:blipFill>
        <p:spPr>
          <a:xfrm>
            <a:off x="1187624" y="1340355"/>
            <a:ext cx="7297019" cy="4536917"/>
          </a:xfrm>
          <a:prstGeom prst="rect">
            <a:avLst/>
          </a:prstGeom>
        </p:spPr>
      </p:pic>
    </p:spTree>
    <p:extLst>
      <p:ext uri="{BB962C8B-B14F-4D97-AF65-F5344CB8AC3E}">
        <p14:creationId xmlns:p14="http://schemas.microsoft.com/office/powerpoint/2010/main" val="18631469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85800"/>
            <a:ext cx="8229600" cy="782960"/>
          </a:xfrm>
        </p:spPr>
        <p:txBody>
          <a:bodyPr>
            <a:normAutofit/>
          </a:bodyPr>
          <a:lstStyle/>
          <a:p>
            <a:r>
              <a:rPr lang="en-US" sz="3600" dirty="0"/>
              <a:t>Word tree</a:t>
            </a:r>
          </a:p>
        </p:txBody>
      </p:sp>
      <p:sp>
        <p:nvSpPr>
          <p:cNvPr id="3" name="Slide Number Placeholder 2"/>
          <p:cNvSpPr>
            <a:spLocks noGrp="1"/>
          </p:cNvSpPr>
          <p:nvPr>
            <p:ph type="sldNum" sz="quarter" idx="4294967295"/>
          </p:nvPr>
        </p:nvSpPr>
        <p:spPr>
          <a:xfrm>
            <a:off x="0" y="6249988"/>
            <a:ext cx="1162050" cy="365125"/>
          </a:xfrm>
          <a:prstGeom prst="rect">
            <a:avLst/>
          </a:prstGeom>
        </p:spPr>
        <p:txBody>
          <a:bodyPr/>
          <a:lstStyle/>
          <a:p>
            <a:fld id="{EF7C5FA4-2D20-48BA-BEAD-C078EE72CB10}" type="slidenum">
              <a:rPr lang="es-ES" smtClean="0"/>
              <a:pPr/>
              <a:t>75</a:t>
            </a:fld>
            <a:endParaRPr lang="es-ES"/>
          </a:p>
        </p:txBody>
      </p:sp>
      <p:pic>
        <p:nvPicPr>
          <p:cNvPr id="7" name="Picture 6">
            <a:extLst>
              <a:ext uri="{FF2B5EF4-FFF2-40B4-BE49-F238E27FC236}">
                <a16:creationId xmlns:a16="http://schemas.microsoft.com/office/drawing/2014/main" id="{60E5698C-9297-FB45-8C6B-DA507B1B5D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664" y="1268760"/>
            <a:ext cx="6569157" cy="5027007"/>
          </a:xfrm>
          <a:prstGeom prst="rect">
            <a:avLst/>
          </a:prstGeom>
        </p:spPr>
      </p:pic>
      <p:pic>
        <p:nvPicPr>
          <p:cNvPr id="9" name="Picture 8">
            <a:extLst>
              <a:ext uri="{FF2B5EF4-FFF2-40B4-BE49-F238E27FC236}">
                <a16:creationId xmlns:a16="http://schemas.microsoft.com/office/drawing/2014/main" id="{5DF485C2-8A61-7A43-9023-CAF4FE368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2721" y="1250809"/>
            <a:ext cx="6539042" cy="5085184"/>
          </a:xfrm>
          <a:prstGeom prst="rect">
            <a:avLst/>
          </a:prstGeom>
        </p:spPr>
      </p:pic>
    </p:spTree>
    <p:extLst>
      <p:ext uri="{BB962C8B-B14F-4D97-AF65-F5344CB8AC3E}">
        <p14:creationId xmlns:p14="http://schemas.microsoft.com/office/powerpoint/2010/main" val="280919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B14CE-11C3-4B25-BC08-5BB7EC427360}"/>
              </a:ext>
            </a:extLst>
          </p:cNvPr>
          <p:cNvSpPr>
            <a:spLocks noGrp="1"/>
          </p:cNvSpPr>
          <p:nvPr>
            <p:ph type="title"/>
          </p:nvPr>
        </p:nvSpPr>
        <p:spPr>
          <a:xfrm>
            <a:off x="914400" y="486100"/>
            <a:ext cx="8229600" cy="1143000"/>
          </a:xfrm>
        </p:spPr>
        <p:txBody>
          <a:bodyPr/>
          <a:lstStyle/>
          <a:p>
            <a:r>
              <a:rPr lang="en-US" sz="2800" dirty="0"/>
              <a:t>Match NVivo objects and their descriptions</a:t>
            </a:r>
            <a:endParaRPr lang="en-CA" sz="2800" dirty="0"/>
          </a:p>
        </p:txBody>
      </p:sp>
      <p:sp>
        <p:nvSpPr>
          <p:cNvPr id="3" name="Content Placeholder 2">
            <a:extLst>
              <a:ext uri="{FF2B5EF4-FFF2-40B4-BE49-F238E27FC236}">
                <a16:creationId xmlns:a16="http://schemas.microsoft.com/office/drawing/2014/main" id="{5941A43E-7719-42F0-B7ED-F41D886F0E00}"/>
              </a:ext>
            </a:extLst>
          </p:cNvPr>
          <p:cNvSpPr>
            <a:spLocks noGrp="1"/>
          </p:cNvSpPr>
          <p:nvPr>
            <p:ph idx="1"/>
          </p:nvPr>
        </p:nvSpPr>
        <p:spPr>
          <a:xfrm>
            <a:off x="457200" y="1436350"/>
            <a:ext cx="2386608" cy="4525963"/>
          </a:xfrm>
        </p:spPr>
        <p:txBody>
          <a:bodyPr/>
          <a:lstStyle/>
          <a:p>
            <a:pPr marL="0" indent="0">
              <a:buNone/>
            </a:pPr>
            <a:r>
              <a:rPr lang="en-US" sz="2400" dirty="0"/>
              <a:t>Reference</a:t>
            </a:r>
          </a:p>
          <a:p>
            <a:pPr marL="0" indent="0">
              <a:buNone/>
            </a:pPr>
            <a:endParaRPr lang="en-US" sz="2400" dirty="0"/>
          </a:p>
          <a:p>
            <a:pPr marL="0" indent="0">
              <a:buNone/>
            </a:pPr>
            <a:r>
              <a:rPr lang="en-US" sz="2400" dirty="0"/>
              <a:t>Code</a:t>
            </a:r>
          </a:p>
          <a:p>
            <a:pPr marL="0" indent="0">
              <a:buNone/>
            </a:pPr>
            <a:endParaRPr lang="en-US" sz="2400" dirty="0"/>
          </a:p>
          <a:p>
            <a:pPr marL="0" indent="0">
              <a:buNone/>
            </a:pPr>
            <a:r>
              <a:rPr lang="en-US" sz="2400" dirty="0"/>
              <a:t>Memo</a:t>
            </a:r>
          </a:p>
          <a:p>
            <a:pPr marL="0" indent="0">
              <a:buNone/>
            </a:pPr>
            <a:endParaRPr lang="en-US" sz="2400" dirty="0"/>
          </a:p>
          <a:p>
            <a:pPr marL="0" indent="0">
              <a:buNone/>
            </a:pPr>
            <a:r>
              <a:rPr lang="en-US" sz="2400" dirty="0"/>
              <a:t>Annotation</a:t>
            </a:r>
          </a:p>
          <a:p>
            <a:pPr marL="0" indent="0">
              <a:buNone/>
            </a:pPr>
            <a:endParaRPr lang="en-US" sz="2400" dirty="0"/>
          </a:p>
          <a:p>
            <a:pPr marL="0" indent="0">
              <a:buNone/>
            </a:pPr>
            <a:r>
              <a:rPr lang="en-US" sz="2400" dirty="0"/>
              <a:t>Query</a:t>
            </a:r>
          </a:p>
          <a:p>
            <a:pPr marL="0" indent="0">
              <a:buNone/>
            </a:pPr>
            <a:endParaRPr lang="en-US" sz="2400" dirty="0"/>
          </a:p>
          <a:p>
            <a:pPr marL="0" indent="0">
              <a:buNone/>
            </a:pPr>
            <a:endParaRPr lang="en-US" sz="2400" dirty="0"/>
          </a:p>
          <a:p>
            <a:endParaRPr lang="en-US" sz="2400" dirty="0"/>
          </a:p>
          <a:p>
            <a:pPr marL="0" indent="0">
              <a:buNone/>
            </a:pPr>
            <a:endParaRPr lang="en-US" sz="2400" dirty="0"/>
          </a:p>
        </p:txBody>
      </p:sp>
      <p:sp>
        <p:nvSpPr>
          <p:cNvPr id="4" name="Content Placeholder 2">
            <a:extLst>
              <a:ext uri="{FF2B5EF4-FFF2-40B4-BE49-F238E27FC236}">
                <a16:creationId xmlns:a16="http://schemas.microsoft.com/office/drawing/2014/main" id="{1547C23B-F553-49C3-B210-049E07615BCA}"/>
              </a:ext>
            </a:extLst>
          </p:cNvPr>
          <p:cNvSpPr txBox="1">
            <a:spLocks/>
          </p:cNvSpPr>
          <p:nvPr/>
        </p:nvSpPr>
        <p:spPr>
          <a:xfrm>
            <a:off x="5819344" y="3281365"/>
            <a:ext cx="2818656"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600" dirty="0"/>
              <a:t>A segment of data.</a:t>
            </a:r>
          </a:p>
          <a:p>
            <a:endParaRPr lang="en-US" sz="1600" dirty="0"/>
          </a:p>
          <a:p>
            <a:pPr marL="0" indent="0">
              <a:buFont typeface="Arial" charset="0"/>
              <a:buNone/>
            </a:pPr>
            <a:endParaRPr lang="en-US" sz="1600" dirty="0"/>
          </a:p>
        </p:txBody>
      </p:sp>
      <p:sp>
        <p:nvSpPr>
          <p:cNvPr id="5" name="Content Placeholder 2">
            <a:extLst>
              <a:ext uri="{FF2B5EF4-FFF2-40B4-BE49-F238E27FC236}">
                <a16:creationId xmlns:a16="http://schemas.microsoft.com/office/drawing/2014/main" id="{AC855A5E-1DFE-4B92-A3C3-1A24502A2BE5}"/>
              </a:ext>
            </a:extLst>
          </p:cNvPr>
          <p:cNvSpPr txBox="1">
            <a:spLocks/>
          </p:cNvSpPr>
          <p:nvPr/>
        </p:nvSpPr>
        <p:spPr>
          <a:xfrm>
            <a:off x="5840720" y="3988071"/>
            <a:ext cx="2818656"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600" dirty="0"/>
              <a:t>A named concept that can be linked to other objects.</a:t>
            </a:r>
          </a:p>
          <a:p>
            <a:endParaRPr lang="en-US" sz="1600" dirty="0"/>
          </a:p>
          <a:p>
            <a:pPr marL="0" indent="0">
              <a:buFont typeface="Arial" charset="0"/>
              <a:buNone/>
            </a:pPr>
            <a:endParaRPr lang="en-US" sz="1600" dirty="0"/>
          </a:p>
        </p:txBody>
      </p:sp>
      <p:sp>
        <p:nvSpPr>
          <p:cNvPr id="6" name="Content Placeholder 2">
            <a:extLst>
              <a:ext uri="{FF2B5EF4-FFF2-40B4-BE49-F238E27FC236}">
                <a16:creationId xmlns:a16="http://schemas.microsoft.com/office/drawing/2014/main" id="{85A0AF4A-ED5F-4510-B481-99ABEE832327}"/>
              </a:ext>
            </a:extLst>
          </p:cNvPr>
          <p:cNvSpPr txBox="1">
            <a:spLocks/>
          </p:cNvSpPr>
          <p:nvPr/>
        </p:nvSpPr>
        <p:spPr>
          <a:xfrm>
            <a:off x="5820912" y="2312432"/>
            <a:ext cx="2818656"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600" dirty="0"/>
              <a:t>A piece of writing that can be standalone or linked to other objects.</a:t>
            </a:r>
          </a:p>
          <a:p>
            <a:endParaRPr lang="en-US" sz="1600" dirty="0"/>
          </a:p>
          <a:p>
            <a:pPr marL="0" indent="0">
              <a:buFont typeface="Arial" charset="0"/>
              <a:buNone/>
            </a:pPr>
            <a:endParaRPr lang="en-US" sz="1600" dirty="0"/>
          </a:p>
        </p:txBody>
      </p:sp>
      <p:sp>
        <p:nvSpPr>
          <p:cNvPr id="7" name="Content Placeholder 2">
            <a:extLst>
              <a:ext uri="{FF2B5EF4-FFF2-40B4-BE49-F238E27FC236}">
                <a16:creationId xmlns:a16="http://schemas.microsoft.com/office/drawing/2014/main" id="{E39C2877-1A29-4BBB-821D-FEDF4F533DF6}"/>
              </a:ext>
            </a:extLst>
          </p:cNvPr>
          <p:cNvSpPr txBox="1">
            <a:spLocks/>
          </p:cNvSpPr>
          <p:nvPr/>
        </p:nvSpPr>
        <p:spPr>
          <a:xfrm>
            <a:off x="5868144" y="4915227"/>
            <a:ext cx="2818656"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600" dirty="0"/>
              <a:t>A comment linked to a reference.</a:t>
            </a:r>
          </a:p>
          <a:p>
            <a:endParaRPr lang="en-US" sz="1600" dirty="0"/>
          </a:p>
          <a:p>
            <a:pPr marL="0" indent="0">
              <a:buFont typeface="Arial" charset="0"/>
              <a:buNone/>
            </a:pPr>
            <a:endParaRPr lang="en-US" sz="1600" dirty="0"/>
          </a:p>
        </p:txBody>
      </p:sp>
      <p:sp>
        <p:nvSpPr>
          <p:cNvPr id="8" name="Content Placeholder 2">
            <a:extLst>
              <a:ext uri="{FF2B5EF4-FFF2-40B4-BE49-F238E27FC236}">
                <a16:creationId xmlns:a16="http://schemas.microsoft.com/office/drawing/2014/main" id="{0B9B66B0-F3E9-45E0-82AF-D56A33922E8C}"/>
              </a:ext>
            </a:extLst>
          </p:cNvPr>
          <p:cNvSpPr txBox="1">
            <a:spLocks/>
          </p:cNvSpPr>
          <p:nvPr/>
        </p:nvSpPr>
        <p:spPr>
          <a:xfrm>
            <a:off x="5868144" y="1169432"/>
            <a:ext cx="2818656" cy="57120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600" dirty="0"/>
              <a:t>An action you take on objects to address a question about your data / work with the data.</a:t>
            </a:r>
          </a:p>
          <a:p>
            <a:endParaRPr lang="en-US" sz="1600" dirty="0"/>
          </a:p>
          <a:p>
            <a:pPr marL="0" indent="0">
              <a:buFont typeface="Arial" charset="0"/>
              <a:buNone/>
            </a:pPr>
            <a:endParaRPr lang="en-US" sz="1600" dirty="0"/>
          </a:p>
        </p:txBody>
      </p:sp>
      <p:cxnSp>
        <p:nvCxnSpPr>
          <p:cNvPr id="25" name="Straight Arrow Connector 24">
            <a:extLst>
              <a:ext uri="{FF2B5EF4-FFF2-40B4-BE49-F238E27FC236}">
                <a16:creationId xmlns:a16="http://schemas.microsoft.com/office/drawing/2014/main" id="{C0673579-87CE-4D0D-96CF-75300068B728}"/>
              </a:ext>
            </a:extLst>
          </p:cNvPr>
          <p:cNvCxnSpPr/>
          <p:nvPr/>
        </p:nvCxnSpPr>
        <p:spPr>
          <a:xfrm>
            <a:off x="2051720" y="1740634"/>
            <a:ext cx="3767624" cy="168836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2F03AE5-2765-48B9-93CB-D7B2CEF52815}"/>
              </a:ext>
            </a:extLst>
          </p:cNvPr>
          <p:cNvCxnSpPr>
            <a:cxnSpLocks/>
          </p:cNvCxnSpPr>
          <p:nvPr/>
        </p:nvCxnSpPr>
        <p:spPr>
          <a:xfrm>
            <a:off x="2002920" y="2591670"/>
            <a:ext cx="3721208" cy="1658628"/>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07FE5573-8B6C-4FE8-9E82-FBBBD1EBCAC5}"/>
              </a:ext>
            </a:extLst>
          </p:cNvPr>
          <p:cNvCxnSpPr>
            <a:cxnSpLocks/>
          </p:cNvCxnSpPr>
          <p:nvPr/>
        </p:nvCxnSpPr>
        <p:spPr>
          <a:xfrm flipV="1">
            <a:off x="2050152" y="2733537"/>
            <a:ext cx="3673976" cy="721895"/>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06E2D90E-222A-4B74-9AA6-8F513AAD4908}"/>
              </a:ext>
            </a:extLst>
          </p:cNvPr>
          <p:cNvCxnSpPr>
            <a:cxnSpLocks/>
          </p:cNvCxnSpPr>
          <p:nvPr/>
        </p:nvCxnSpPr>
        <p:spPr>
          <a:xfrm>
            <a:off x="2048584" y="4347628"/>
            <a:ext cx="3675544" cy="852920"/>
          </a:xfrm>
          <a:prstGeom prst="straightConnector1">
            <a:avLst/>
          </a:prstGeom>
          <a:ln w="5715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5B85D63-45AE-4837-A852-D57358F60D01}"/>
              </a:ext>
            </a:extLst>
          </p:cNvPr>
          <p:cNvCxnSpPr>
            <a:cxnSpLocks/>
          </p:cNvCxnSpPr>
          <p:nvPr/>
        </p:nvCxnSpPr>
        <p:spPr>
          <a:xfrm flipV="1">
            <a:off x="2048584" y="1550667"/>
            <a:ext cx="3770760" cy="3649881"/>
          </a:xfrm>
          <a:prstGeom prst="straightConnector1">
            <a:avLst/>
          </a:prstGeom>
          <a:ln w="571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90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B14CE-11C3-4B25-BC08-5BB7EC427360}"/>
              </a:ext>
            </a:extLst>
          </p:cNvPr>
          <p:cNvSpPr>
            <a:spLocks noGrp="1"/>
          </p:cNvSpPr>
          <p:nvPr>
            <p:ph type="title"/>
          </p:nvPr>
        </p:nvSpPr>
        <p:spPr/>
        <p:txBody>
          <a:bodyPr/>
          <a:lstStyle/>
          <a:p>
            <a:r>
              <a:rPr lang="en-US" dirty="0"/>
              <a:t>Self-reflection</a:t>
            </a:r>
            <a:endParaRPr lang="en-CA" dirty="0"/>
          </a:p>
        </p:txBody>
      </p:sp>
      <p:sp>
        <p:nvSpPr>
          <p:cNvPr id="3" name="Content Placeholder 2">
            <a:extLst>
              <a:ext uri="{FF2B5EF4-FFF2-40B4-BE49-F238E27FC236}">
                <a16:creationId xmlns:a16="http://schemas.microsoft.com/office/drawing/2014/main" id="{5941A43E-7719-42F0-B7ED-F41D886F0E00}"/>
              </a:ext>
            </a:extLst>
          </p:cNvPr>
          <p:cNvSpPr>
            <a:spLocks noGrp="1"/>
          </p:cNvSpPr>
          <p:nvPr>
            <p:ph idx="1"/>
          </p:nvPr>
        </p:nvSpPr>
        <p:spPr>
          <a:xfrm>
            <a:off x="457200" y="1436350"/>
            <a:ext cx="8229600" cy="4525963"/>
          </a:xfrm>
        </p:spPr>
        <p:txBody>
          <a:bodyPr/>
          <a:lstStyle/>
          <a:p>
            <a:r>
              <a:rPr lang="en-US" sz="2400" dirty="0"/>
              <a:t>What was the most important thing you learned during this session?</a:t>
            </a:r>
          </a:p>
          <a:p>
            <a:endParaRPr lang="en-US" sz="2400" dirty="0"/>
          </a:p>
          <a:p>
            <a:endParaRPr lang="en-US" sz="2400" dirty="0"/>
          </a:p>
          <a:p>
            <a:endParaRPr lang="en-US" sz="2400" dirty="0"/>
          </a:p>
          <a:p>
            <a:pPr marL="0" indent="0">
              <a:buNone/>
            </a:pPr>
            <a:endParaRPr lang="en-US" sz="2400" dirty="0"/>
          </a:p>
          <a:p>
            <a:r>
              <a:rPr lang="en-US" sz="2400" dirty="0"/>
              <a:t>What important question remains unanswered?</a:t>
            </a:r>
            <a:endParaRPr lang="en-CA" sz="2400" dirty="0"/>
          </a:p>
        </p:txBody>
      </p:sp>
    </p:spTree>
    <p:extLst>
      <p:ext uri="{BB962C8B-B14F-4D97-AF65-F5344CB8AC3E}">
        <p14:creationId xmlns:p14="http://schemas.microsoft.com/office/powerpoint/2010/main" val="1733250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Placeholder 3"/>
          <p:cNvSpPr>
            <a:spLocks noGrp="1"/>
          </p:cNvSpPr>
          <p:nvPr>
            <p:ph type="body" sz="quarter" idx="15"/>
          </p:nvPr>
        </p:nvSpPr>
        <p:spPr bwMode="auto">
          <a:xfrm>
            <a:off x="700088" y="231775"/>
            <a:ext cx="7308850" cy="601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CA" altLang="en-US" sz="4000" dirty="0">
                <a:latin typeface="+mj-lt"/>
              </a:rPr>
              <a:t>Need Help?</a:t>
            </a:r>
            <a:endParaRPr lang="en-US" altLang="en-US" sz="4000" dirty="0">
              <a:latin typeface="+mj-lt"/>
            </a:endParaRPr>
          </a:p>
        </p:txBody>
      </p:sp>
      <p:pic>
        <p:nvPicPr>
          <p:cNvPr id="21507"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1713" y="3802063"/>
            <a:ext cx="3357562" cy="20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Text Placeholder 2"/>
          <p:cNvSpPr>
            <a:spLocks noGrp="1"/>
          </p:cNvSpPr>
          <p:nvPr>
            <p:ph type="body" sz="quarter" idx="14"/>
          </p:nvPr>
        </p:nvSpPr>
        <p:spPr bwMode="auto">
          <a:xfrm>
            <a:off x="729436" y="1225550"/>
            <a:ext cx="4289425" cy="407565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fontAlgn="base">
              <a:spcBef>
                <a:spcPct val="0"/>
              </a:spcBef>
              <a:spcAft>
                <a:spcPct val="0"/>
              </a:spcAft>
              <a:buFont typeface="Arial" charset="0"/>
              <a:buNone/>
            </a:pPr>
            <a:r>
              <a:rPr lang="en-CA" altLang="en-US" sz="2400" b="1" u="sng" dirty="0">
                <a:latin typeface="+mn-lt"/>
              </a:rPr>
              <a:t>Resources &amp; Consultations</a:t>
            </a:r>
            <a:endParaRPr lang="en-US" altLang="en-US" sz="2400" b="1" u="sng" dirty="0">
              <a:latin typeface="+mn-lt"/>
              <a:hlinkClick r:id="rId4"/>
            </a:endParaRPr>
          </a:p>
          <a:p>
            <a:pPr fontAlgn="base">
              <a:lnSpc>
                <a:spcPct val="100000"/>
              </a:lnSpc>
              <a:spcBef>
                <a:spcPts val="600"/>
              </a:spcBef>
              <a:spcAft>
                <a:spcPct val="0"/>
              </a:spcAft>
              <a:buFont typeface="Arial" charset="0"/>
              <a:buNone/>
            </a:pPr>
            <a:r>
              <a:rPr lang="en-US" altLang="en-US" sz="2400" b="1" dirty="0">
                <a:latin typeface="+mn-lt"/>
                <a:hlinkClick r:id="rId5"/>
              </a:rPr>
              <a:t>researchcommons.library.ubc.ca</a:t>
            </a:r>
            <a:endParaRPr lang="en-US" altLang="en-US" sz="2400" b="1" dirty="0">
              <a:latin typeface="+mn-lt"/>
            </a:endParaRPr>
          </a:p>
          <a:p>
            <a:pPr fontAlgn="base">
              <a:lnSpc>
                <a:spcPct val="100000"/>
              </a:lnSpc>
              <a:spcBef>
                <a:spcPts val="600"/>
              </a:spcBef>
              <a:spcAft>
                <a:spcPct val="0"/>
              </a:spcAft>
              <a:buFont typeface="Arial" charset="0"/>
              <a:buNone/>
            </a:pPr>
            <a:endParaRPr lang="en-US" altLang="en-US" sz="2400" b="1" dirty="0">
              <a:latin typeface="+mn-lt"/>
            </a:endParaRPr>
          </a:p>
          <a:p>
            <a:pPr fontAlgn="base">
              <a:lnSpc>
                <a:spcPct val="100000"/>
              </a:lnSpc>
              <a:spcBef>
                <a:spcPts val="600"/>
              </a:spcBef>
              <a:spcAft>
                <a:spcPct val="0"/>
              </a:spcAft>
              <a:buFont typeface="Arial" charset="0"/>
              <a:buNone/>
            </a:pPr>
            <a:r>
              <a:rPr lang="en-CA" altLang="en-US" sz="2400" b="1" u="sng" dirty="0">
                <a:latin typeface="+mn-lt"/>
              </a:rPr>
              <a:t>Workshops</a:t>
            </a:r>
            <a:endParaRPr lang="en-US" altLang="en-US" sz="2400" b="1" u="sng" dirty="0">
              <a:latin typeface="+mn-lt"/>
            </a:endParaRPr>
          </a:p>
          <a:p>
            <a:pPr fontAlgn="base">
              <a:spcBef>
                <a:spcPct val="0"/>
              </a:spcBef>
              <a:spcAft>
                <a:spcPct val="0"/>
              </a:spcAft>
              <a:buFont typeface="Arial" charset="0"/>
              <a:buNone/>
            </a:pPr>
            <a:r>
              <a:rPr lang="en-US" altLang="en-US" sz="2400" b="1" dirty="0">
                <a:latin typeface="+mn-lt"/>
                <a:hlinkClick r:id="rId6"/>
              </a:rPr>
              <a:t>elred.library.ubc.ca/libs</a:t>
            </a:r>
            <a:endParaRPr lang="en-US" altLang="en-US" sz="2400" b="1" dirty="0">
              <a:latin typeface="+mn-lt"/>
            </a:endParaRPr>
          </a:p>
          <a:p>
            <a:pPr fontAlgn="base">
              <a:lnSpc>
                <a:spcPct val="100000"/>
              </a:lnSpc>
              <a:spcBef>
                <a:spcPct val="0"/>
              </a:spcBef>
              <a:spcAft>
                <a:spcPts val="600"/>
              </a:spcAft>
              <a:buFont typeface="Arial" charset="0"/>
              <a:buNone/>
            </a:pPr>
            <a:endParaRPr lang="en-US" altLang="en-US" sz="2400" b="1" u="sng" dirty="0">
              <a:latin typeface="+mn-lt"/>
            </a:endParaRPr>
          </a:p>
          <a:p>
            <a:pPr fontAlgn="base">
              <a:lnSpc>
                <a:spcPct val="100000"/>
              </a:lnSpc>
              <a:spcBef>
                <a:spcPct val="0"/>
              </a:spcBef>
              <a:spcAft>
                <a:spcPts val="600"/>
              </a:spcAft>
              <a:buFont typeface="Arial" charset="0"/>
              <a:buNone/>
            </a:pPr>
            <a:r>
              <a:rPr lang="en-US" altLang="en-US" sz="2400" b="1" u="sng" dirty="0">
                <a:latin typeface="+mn-lt"/>
              </a:rPr>
              <a:t>Email </a:t>
            </a:r>
          </a:p>
          <a:p>
            <a:pPr fontAlgn="base">
              <a:lnSpc>
                <a:spcPct val="100000"/>
              </a:lnSpc>
              <a:spcBef>
                <a:spcPct val="0"/>
              </a:spcBef>
              <a:spcAft>
                <a:spcPts val="600"/>
              </a:spcAft>
              <a:buFont typeface="Arial" charset="0"/>
              <a:buNone/>
            </a:pPr>
            <a:r>
              <a:rPr lang="en-US" altLang="en-US" sz="2400" b="1" dirty="0">
                <a:latin typeface="+mn-lt"/>
                <a:hlinkClick r:id="rId7"/>
              </a:rPr>
              <a:t>research.commons@ubc.ca</a:t>
            </a:r>
            <a:endParaRPr lang="en-US" altLang="en-US" sz="2400" b="1" dirty="0">
              <a:latin typeface="+mn-lt"/>
            </a:endParaRPr>
          </a:p>
          <a:p>
            <a:pPr fontAlgn="base">
              <a:lnSpc>
                <a:spcPct val="100000"/>
              </a:lnSpc>
              <a:spcBef>
                <a:spcPct val="0"/>
              </a:spcBef>
              <a:spcAft>
                <a:spcPts val="600"/>
              </a:spcAft>
              <a:buFont typeface="Arial" charset="0"/>
              <a:buNone/>
            </a:pPr>
            <a:endParaRPr lang="en-US" altLang="en-US" sz="2400" b="1" dirty="0">
              <a:latin typeface="+mn-lt"/>
            </a:endParaRPr>
          </a:p>
          <a:p>
            <a:pPr fontAlgn="base">
              <a:lnSpc>
                <a:spcPct val="100000"/>
              </a:lnSpc>
              <a:spcBef>
                <a:spcPct val="0"/>
              </a:spcBef>
              <a:spcAft>
                <a:spcPts val="600"/>
              </a:spcAft>
              <a:buFont typeface="Arial" charset="0"/>
              <a:buNone/>
            </a:pPr>
            <a:endParaRPr lang="en-US" altLang="en-US" sz="2400" b="1" dirty="0">
              <a:latin typeface="+mn-lt"/>
            </a:endParaRPr>
          </a:p>
          <a:p>
            <a:pPr fontAlgn="base">
              <a:lnSpc>
                <a:spcPct val="100000"/>
              </a:lnSpc>
              <a:spcBef>
                <a:spcPct val="0"/>
              </a:spcBef>
              <a:spcAft>
                <a:spcPts val="600"/>
              </a:spcAft>
              <a:buFont typeface="Arial" charset="0"/>
              <a:buNone/>
            </a:pPr>
            <a:endParaRPr lang="en-US" altLang="en-US" sz="2400" b="1" dirty="0">
              <a:latin typeface="+mn-lt"/>
            </a:endParaRPr>
          </a:p>
          <a:p>
            <a:pPr fontAlgn="base">
              <a:lnSpc>
                <a:spcPct val="100000"/>
              </a:lnSpc>
              <a:spcBef>
                <a:spcPct val="0"/>
              </a:spcBef>
              <a:spcAft>
                <a:spcPts val="600"/>
              </a:spcAft>
              <a:buFont typeface="Arial" charset="0"/>
              <a:buNone/>
            </a:pPr>
            <a:endParaRPr lang="en-US" altLang="en-US" sz="2400" b="1" dirty="0">
              <a:latin typeface="+mn-lt"/>
            </a:endParaRPr>
          </a:p>
          <a:p>
            <a:pPr fontAlgn="base">
              <a:spcBef>
                <a:spcPct val="0"/>
              </a:spcBef>
              <a:spcAft>
                <a:spcPct val="0"/>
              </a:spcAft>
              <a:buFont typeface="Arial" charset="0"/>
              <a:buNone/>
            </a:pPr>
            <a:r>
              <a:rPr lang="en-US" altLang="en-US" sz="2400" b="1" dirty="0">
                <a:latin typeface="+mn-lt"/>
              </a:rPr>
              <a:t> </a:t>
            </a:r>
          </a:p>
        </p:txBody>
      </p:sp>
      <p:pic>
        <p:nvPicPr>
          <p:cNvPr id="21509" name="Picture 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27663" y="1887538"/>
            <a:ext cx="50006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5" descr="C:\Documents and Settings\minhani\Local Settings\Temp\f_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27663" y="2592388"/>
            <a:ext cx="50006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TextBox 2"/>
          <p:cNvSpPr txBox="1">
            <a:spLocks noChangeArrowheads="1"/>
          </p:cNvSpPr>
          <p:nvPr/>
        </p:nvSpPr>
        <p:spPr bwMode="auto">
          <a:xfrm>
            <a:off x="6061075" y="1982788"/>
            <a:ext cx="17668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charset="0"/>
                <a:ea typeface="MS PGothic" pitchFamily="34" charset="-128"/>
              </a:defRPr>
            </a:lvl9pPr>
          </a:lstStyle>
          <a:p>
            <a:pPr defTabSz="457200" eaLnBrk="1" fontAlgn="base" hangingPunct="1">
              <a:spcBef>
                <a:spcPct val="0"/>
              </a:spcBef>
              <a:spcAft>
                <a:spcPct val="0"/>
              </a:spcAft>
            </a:pPr>
            <a:r>
              <a:rPr lang="en-CA" altLang="en-US" sz="1400">
                <a:solidFill>
                  <a:prstClr val="black"/>
                </a:solidFill>
                <a:latin typeface="Verdana" pitchFamily="34" charset="0"/>
              </a:rPr>
              <a:t>@UBCRCommons</a:t>
            </a:r>
            <a:endParaRPr lang="en-US" altLang="en-US" sz="1400">
              <a:solidFill>
                <a:prstClr val="black"/>
              </a:solidFill>
              <a:latin typeface="Verdana" pitchFamily="34" charset="0"/>
            </a:endParaRPr>
          </a:p>
        </p:txBody>
      </p:sp>
      <p:sp>
        <p:nvSpPr>
          <p:cNvPr id="21512" name="TextBox 3"/>
          <p:cNvSpPr txBox="1">
            <a:spLocks noChangeArrowheads="1"/>
          </p:cNvSpPr>
          <p:nvPr/>
        </p:nvSpPr>
        <p:spPr bwMode="auto">
          <a:xfrm>
            <a:off x="6003925" y="2678113"/>
            <a:ext cx="228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charset="0"/>
                <a:ea typeface="MS PGothic" pitchFamily="34" charset="-128"/>
              </a:defRPr>
            </a:lvl9pPr>
          </a:lstStyle>
          <a:p>
            <a:pPr defTabSz="457200" eaLnBrk="1" fontAlgn="base" hangingPunct="1">
              <a:spcBef>
                <a:spcPct val="0"/>
              </a:spcBef>
              <a:spcAft>
                <a:spcPct val="0"/>
              </a:spcAft>
            </a:pPr>
            <a:r>
              <a:rPr lang="en-CA" altLang="en-US" sz="1400">
                <a:solidFill>
                  <a:prstClr val="black"/>
                </a:solidFill>
                <a:latin typeface="Verdana" pitchFamily="34" charset="0"/>
              </a:rPr>
              <a:t>UBCResearchCommons</a:t>
            </a:r>
            <a:endParaRPr lang="en-US" altLang="en-US" sz="1400">
              <a:solidFill>
                <a:prstClr val="black"/>
              </a:solidFill>
              <a:latin typeface="Verdana" pitchFamily="34" charset="0"/>
            </a:endParaRPr>
          </a:p>
        </p:txBody>
      </p:sp>
      <p:sp>
        <p:nvSpPr>
          <p:cNvPr id="21513" name="AutoShape 11" descr="data:image/jpeg;base64,/9j/4AAQSkZJRgABAQAAAQABAAD/2wCEAAkGBwgHBgkIBwgKCgkLDRYPDQwMDRsUFRAWIB0iIiAdHx8kKDQsJCYxJx8fLT0tMTU3Ojo6Iys/RD84QzQ5OjcBCgoKDQwNGg8PGjclHyU3Nzc3Nzc3Nzc3Nzc3Nzc3Nzc3Nzc3Nzc3Nzc3Nzc3Nzc3Nzc3Nzc3Nzc3Nzc3Nzc3N//AABEIAHQArgMBIgACEQEDEQH/xAAcAAEAAgIDAQAAAAAAAAAAAAAAAQcGCAIEBQP/xABBEAABAwIBBQ0HAgMJAAAAAAAAAQIDBAURBgcSIZMWFzEzNkFRVWFyssHREzJTcZGhsXSBFSLhFCMmNURSYnOU/8QAGAEBAAMBAAAAAAAAAAAAAAAAAAIDBAH/xAAfEQEAAQQDAQEBAAAAAAAAAAAAAQIDETISMVETQSH/2gAMAwEAAhEDEQA/ALxAAAAAQp16uupaJmlV1MUDemR6N/J4uXeUaZNWJ9W1EdUSOSOBq8GkvOvYiazXq419Xc6p1TXzvnmfrVXrj9E5iyijkrqrxOIbH7qbD1vR7VBuqsHW9HtUNZ0RE1YJ9DlgnQhP4wh9ZbLbqrB1vR7VBupsHW9HtUNajnBBLUzNhp4XyyvXBrGN0lcvYg+Men1lslupsPW1JtUG6mw9bUm0Q193O3rqev8A/M/0OhJE+KR0crHMe1cHNcmCovQp340+n0lsjupsPW1HtEG6mw9bUm0Q1twCJ2D4x659ZbJbqbD1tSbRCWZTWJ7tFt2o8f8AtQ1uRE6CURB8Y9PrLaSKWOZiPie17F4HNXFFOaGuWTOUlfk7WtnpJHLDj/ewKv8AK9Pl09psLbquKvoYKynXGKeNsjF7FTEqro4raK+TsgAgmAAAAAAAAqbPpI7C0xJ7uMjsO3UVQWpn0420/KTyKsNVvVnr7CQMCaAZhmpoFrMtKWVG/wAtIx8zl6NStTxGItRXK1rUVXOVERqJiqr0J2l75s8lX5PWh09Y1Er6zB0qfDanut++K9qkLlWISojMs0Na8q0/xJc9X+qk8SmyfQa3ZV8pLl+pk8SlVntZd6eQhKAlDSziEgIAThL9zYvc/Iyh0lx0dJqfJHKUIiF8ZreRlH3n+JSq9qstbMtABmaQAAAAAAAFSZ8uNtXyf5FWFqZ8uNtXyf5FWYazVb1Za9pQh37Naa2917KC3RpJO9FVEc7RREThVVOkZnmj5aw/p5PwhKqcRlymMysDIvN9RWB7K2telXcG+67D+SLup09q/YzYHFVMszM9tMREdOSqVnds1slwuVTWfxZjPbyuk0fYKuGK49JZWJB2JmOiYie1V70UvXLNh/U8rKXN1JYbPNcVuLZ/ZK1PZpFhjiqJw4l0GL5zOR1b3o/EhOK6soTRThRKIBhrJNLOgvjNbyMo+8/xKUSXvmu5G0fef4lKr2qy1sywAGVpAAAAAAKABUufLjbV8n+RVpaefDjbX3X+RVuBqt6steyDsUlVUUUyTUk8kMqakfG5Wrh80PiCxHL1kyjvWP8Amtbt3epsXEuMTFXnan4NX04TZ6LiY+6n4KLlMRjC63Oe31KEyiv12gv1wjhuNWxjah6Na2ZyIiaSl8mu2VHKK5fqZPEotxmS5/IEyjvXWtZtnep8qi83OqidDU19TLE7hY+VVRToEl/GFPKQkAkiF75ruRtH3n+JSiUL2zX8jaTvP8SlN/VbZ2ZYADK0gAAAAAAAKmz4cda+6/yKuLRz38dau6/yKvNdvVlr2EJwBJNBHObOQ8TH3U/BrInCbNRcVH3U/BVc/Ftr9fTE14yo5Q3H9TJ4jYXHWUBllTSUuU9xjlaqL7dzkxThR2tF+5y32ld6eKSgJ4C9nAhOAOgXrmv5HUnef4lKMQvTNhyOpO8/xKU39VlnZlYAMrUAAAAAAAAqbPfx1q7r/Iq9C0c93HWv5P8AIrDA129WWvaQAlELEDWiKqJjqNkbZVMrLdS1MTkVksTXNVF6UNbzOMhMt/4JElvubXyUWK+zkbrWHHh1c7fuhCuMp26sSuBVPAymyUtuUTWvqkfFUMTBs8fvYdC9KHfobzbLhGj6Ovp5cUx0UkTFP24Tuq9n+5v1Kul84lXseaqla/GW7TuZj7rYmov1Pet+RFhtjPaR0TZ5moqpJULpq1cOFEXUn7Ie5PXUdOmlPVwRJ/zlanmeLcMs7DSxvalcyd2CpowJp/0JZmUeNMKUnREnkRE1aSnFEOcy6Ur1TnVVOJdHTNPYXlmv5HUnef4lKNwLzzYasjqTvP8AEpXf1WWdmVgAyNQAAAAAAACuc89tkqLRSV0bVVKaVWydjXc/1RPqU+bQ1UEVVA+CeNJIpG6LmuTUqFY3nNPpzOks1c1karxMzfd7EchfbuREYlRcomZzCrEQkzverv3NNSbRfQb1d++LSbRfQu50+quFXjBUJM63rL98Wk2i+g3rb98Sk2i+g50+nCrxg37H2SeXRw9o/DvKZnvW374tJtF9Cd62/fFpNovoOdHrvGthCqq614ekcJm+9dfvi0m0X0J3r798Sk2i+g50euTTX4wglEM23r798Sk2i+hyZmuviuTSmpGp06ar5HfpT65wq8YPr5kxXmQ2CyMt77Xk1Q0sqK2RI9J6LzKuvD7mPZL5uaW1VTKy4z/2ueNcWMRuDGr09pnaaii7cir+QvtUTH9lIAKFwAAAAAAAAQSAIAAw4AAYAAATgQAHQABwCAHP11IAOgAAP//Z"/>
          <p:cNvSpPr>
            <a:spLocks noChangeAspect="1" noChangeArrowheads="1"/>
          </p:cNvSpPr>
          <p:nvPr/>
        </p:nvSpPr>
        <p:spPr bwMode="auto">
          <a:xfrm>
            <a:off x="155575" y="-525463"/>
            <a:ext cx="1657350" cy="110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57200" fontAlgn="base">
              <a:spcBef>
                <a:spcPct val="0"/>
              </a:spcBef>
              <a:spcAft>
                <a:spcPct val="0"/>
              </a:spcAft>
            </a:pPr>
            <a:endParaRPr lang="en-US">
              <a:solidFill>
                <a:prstClr val="black"/>
              </a:solidFill>
              <a:latin typeface="Arial" charset="0"/>
              <a:ea typeface="ＭＳ Ｐゴシック" charset="0"/>
            </a:endParaRPr>
          </a:p>
        </p:txBody>
      </p:sp>
      <p:sp>
        <p:nvSpPr>
          <p:cNvPr id="21515" name="TextBox 2"/>
          <p:cNvSpPr txBox="1">
            <a:spLocks noChangeArrowheads="1"/>
          </p:cNvSpPr>
          <p:nvPr/>
        </p:nvSpPr>
        <p:spPr bwMode="auto">
          <a:xfrm>
            <a:off x="6086475" y="1333500"/>
            <a:ext cx="18277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charset="0"/>
                <a:ea typeface="MS PGothic" pitchFamily="34" charset="-128"/>
              </a:defRPr>
            </a:lvl9pPr>
          </a:lstStyle>
          <a:p>
            <a:pPr defTabSz="457200" eaLnBrk="1" fontAlgn="base" hangingPunct="1">
              <a:spcBef>
                <a:spcPct val="0"/>
              </a:spcBef>
              <a:spcAft>
                <a:spcPct val="0"/>
              </a:spcAft>
            </a:pPr>
            <a:r>
              <a:rPr lang="en-CA" altLang="en-US" sz="1400" dirty="0" err="1">
                <a:solidFill>
                  <a:prstClr val="black"/>
                </a:solidFill>
                <a:latin typeface="Verdana" pitchFamily="34" charset="0"/>
              </a:rPr>
              <a:t>researchcommons</a:t>
            </a:r>
            <a:endParaRPr lang="en-US" altLang="en-US" sz="1400" dirty="0">
              <a:solidFill>
                <a:prstClr val="black"/>
              </a:solidFill>
              <a:latin typeface="Verdana" pitchFamily="34" charset="0"/>
            </a:endParaRPr>
          </a:p>
        </p:txBody>
      </p:sp>
      <p:pic>
        <p:nvPicPr>
          <p:cNvPr id="2" name="Picture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11655" y="1189921"/>
            <a:ext cx="532078" cy="522991"/>
          </a:xfrm>
          <a:prstGeom prst="rect">
            <a:avLst/>
          </a:prstGeom>
        </p:spPr>
      </p:pic>
    </p:spTree>
    <p:extLst>
      <p:ext uri="{BB962C8B-B14F-4D97-AF65-F5344CB8AC3E}">
        <p14:creationId xmlns:p14="http://schemas.microsoft.com/office/powerpoint/2010/main" val="2099388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01A61-B96F-4838-B777-1B5B8CAD06A9}"/>
              </a:ext>
            </a:extLst>
          </p:cNvPr>
          <p:cNvSpPr>
            <a:spLocks noGrp="1"/>
          </p:cNvSpPr>
          <p:nvPr>
            <p:ph type="title"/>
          </p:nvPr>
        </p:nvSpPr>
        <p:spPr>
          <a:xfrm>
            <a:off x="496978" y="211824"/>
            <a:ext cx="8301629" cy="1138692"/>
          </a:xfrm>
        </p:spPr>
        <p:txBody>
          <a:bodyPr/>
          <a:lstStyle/>
          <a:p>
            <a:r>
              <a:rPr lang="en-US" dirty="0"/>
              <a:t>Qualitative Data Analysis (QDA)</a:t>
            </a:r>
          </a:p>
        </p:txBody>
      </p:sp>
      <p:sp>
        <p:nvSpPr>
          <p:cNvPr id="5" name="Slide Number Placeholder 4">
            <a:extLst>
              <a:ext uri="{FF2B5EF4-FFF2-40B4-BE49-F238E27FC236}">
                <a16:creationId xmlns:a16="http://schemas.microsoft.com/office/drawing/2014/main" id="{117B238B-7650-4E20-BE52-1AF129A39E25}"/>
              </a:ext>
            </a:extLst>
          </p:cNvPr>
          <p:cNvSpPr>
            <a:spLocks noGrp="1"/>
          </p:cNvSpPr>
          <p:nvPr>
            <p:ph type="sldNum" sz="quarter" idx="12"/>
          </p:nvPr>
        </p:nvSpPr>
        <p:spPr/>
        <p:txBody>
          <a:bodyPr/>
          <a:lstStyle/>
          <a:p>
            <a:r>
              <a:rPr lang="de-DE" dirty="0">
                <a:solidFill>
                  <a:schemeClr val="bg1"/>
                </a:solidFill>
              </a:rPr>
              <a:t>2</a:t>
            </a:r>
          </a:p>
        </p:txBody>
      </p:sp>
      <p:sp>
        <p:nvSpPr>
          <p:cNvPr id="19" name="TextBox 18">
            <a:extLst>
              <a:ext uri="{FF2B5EF4-FFF2-40B4-BE49-F238E27FC236}">
                <a16:creationId xmlns:a16="http://schemas.microsoft.com/office/drawing/2014/main" id="{4D2E25A6-6405-4866-B00F-095A1345DD99}"/>
              </a:ext>
            </a:extLst>
          </p:cNvPr>
          <p:cNvSpPr txBox="1"/>
          <p:nvPr/>
        </p:nvSpPr>
        <p:spPr>
          <a:xfrm>
            <a:off x="471518" y="4667054"/>
            <a:ext cx="2351891" cy="388842"/>
          </a:xfrm>
          <a:prstGeom prst="rect">
            <a:avLst/>
          </a:prstGeom>
          <a:noFill/>
        </p:spPr>
        <p:txBody>
          <a:bodyPr wrap="square" lIns="0" tIns="0" rIns="0" bIns="0" rtlCol="0" anchor="b" anchorCtr="0">
            <a:noAutofit/>
          </a:bodyPr>
          <a:lstStyle/>
          <a:p>
            <a:pPr>
              <a:lnSpc>
                <a:spcPts val="2109"/>
              </a:lnSpc>
            </a:pPr>
            <a:r>
              <a:rPr lang="en-US" sz="2460" dirty="0">
                <a:solidFill>
                  <a:srgbClr val="333333"/>
                </a:solidFill>
                <a:latin typeface="Klavika Medium"/>
                <a:cs typeface="Klavika Medium"/>
              </a:rPr>
              <a:t>Thematic analysis</a:t>
            </a:r>
          </a:p>
        </p:txBody>
      </p:sp>
      <p:sp>
        <p:nvSpPr>
          <p:cNvPr id="24" name="TextBox 23">
            <a:extLst>
              <a:ext uri="{FF2B5EF4-FFF2-40B4-BE49-F238E27FC236}">
                <a16:creationId xmlns:a16="http://schemas.microsoft.com/office/drawing/2014/main" id="{30625B74-EB6B-4C0F-A184-CE61332239CE}"/>
              </a:ext>
            </a:extLst>
          </p:cNvPr>
          <p:cNvSpPr txBox="1"/>
          <p:nvPr/>
        </p:nvSpPr>
        <p:spPr>
          <a:xfrm>
            <a:off x="3534195" y="4666526"/>
            <a:ext cx="2431809" cy="388842"/>
          </a:xfrm>
          <a:prstGeom prst="rect">
            <a:avLst/>
          </a:prstGeom>
          <a:noFill/>
        </p:spPr>
        <p:txBody>
          <a:bodyPr wrap="square" lIns="0" tIns="0" rIns="0" bIns="0" rtlCol="0" anchor="b" anchorCtr="0">
            <a:noAutofit/>
          </a:bodyPr>
          <a:lstStyle/>
          <a:p>
            <a:pPr>
              <a:lnSpc>
                <a:spcPts val="2109"/>
              </a:lnSpc>
            </a:pPr>
            <a:r>
              <a:rPr lang="en-US" sz="2460" dirty="0">
                <a:solidFill>
                  <a:srgbClr val="333333"/>
                </a:solidFill>
                <a:latin typeface="Klavika Medium"/>
                <a:cs typeface="Klavika Medium"/>
              </a:rPr>
              <a:t>Grounded Theory</a:t>
            </a:r>
          </a:p>
        </p:txBody>
      </p:sp>
      <p:sp>
        <p:nvSpPr>
          <p:cNvPr id="25" name="TextBox 24">
            <a:extLst>
              <a:ext uri="{FF2B5EF4-FFF2-40B4-BE49-F238E27FC236}">
                <a16:creationId xmlns:a16="http://schemas.microsoft.com/office/drawing/2014/main" id="{47FC6100-6AFE-4EED-B639-5D9183F20B88}"/>
              </a:ext>
            </a:extLst>
          </p:cNvPr>
          <p:cNvSpPr txBox="1"/>
          <p:nvPr/>
        </p:nvSpPr>
        <p:spPr>
          <a:xfrm>
            <a:off x="7933400" y="5244096"/>
            <a:ext cx="865207" cy="388842"/>
          </a:xfrm>
          <a:prstGeom prst="rect">
            <a:avLst/>
          </a:prstGeom>
          <a:noFill/>
        </p:spPr>
        <p:txBody>
          <a:bodyPr wrap="square" lIns="0" tIns="0" rIns="0" bIns="0" rtlCol="0" anchor="b" anchorCtr="0">
            <a:noAutofit/>
          </a:bodyPr>
          <a:lstStyle/>
          <a:p>
            <a:pPr>
              <a:lnSpc>
                <a:spcPts val="2109"/>
              </a:lnSpc>
            </a:pPr>
            <a:r>
              <a:rPr lang="en-US" sz="2460" dirty="0">
                <a:solidFill>
                  <a:srgbClr val="333333"/>
                </a:solidFill>
                <a:latin typeface="Klavika Medium"/>
                <a:cs typeface="Klavika Medium"/>
              </a:rPr>
              <a:t>etc.</a:t>
            </a:r>
          </a:p>
        </p:txBody>
      </p:sp>
      <p:cxnSp>
        <p:nvCxnSpPr>
          <p:cNvPr id="27" name="Straight Connector 26">
            <a:extLst>
              <a:ext uri="{FF2B5EF4-FFF2-40B4-BE49-F238E27FC236}">
                <a16:creationId xmlns:a16="http://schemas.microsoft.com/office/drawing/2014/main" id="{539A45FF-868F-4744-8BAD-5A6E497BAA5E}"/>
              </a:ext>
            </a:extLst>
          </p:cNvPr>
          <p:cNvCxnSpPr/>
          <p:nvPr/>
        </p:nvCxnSpPr>
        <p:spPr>
          <a:xfrm flipH="1">
            <a:off x="2978416" y="4653136"/>
            <a:ext cx="254413" cy="402232"/>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1A3D2445-35E6-446E-8887-08561E76E059}"/>
              </a:ext>
            </a:extLst>
          </p:cNvPr>
          <p:cNvSpPr txBox="1"/>
          <p:nvPr/>
        </p:nvSpPr>
        <p:spPr>
          <a:xfrm>
            <a:off x="395536" y="5226172"/>
            <a:ext cx="3699736" cy="388842"/>
          </a:xfrm>
          <a:prstGeom prst="rect">
            <a:avLst/>
          </a:prstGeom>
          <a:noFill/>
        </p:spPr>
        <p:txBody>
          <a:bodyPr wrap="square" lIns="0" tIns="0" rIns="0" bIns="0" rtlCol="0" anchor="b" anchorCtr="0">
            <a:noAutofit/>
          </a:bodyPr>
          <a:lstStyle/>
          <a:p>
            <a:pPr>
              <a:lnSpc>
                <a:spcPts val="2109"/>
              </a:lnSpc>
            </a:pPr>
            <a:r>
              <a:rPr lang="en-US" sz="2460" dirty="0">
                <a:solidFill>
                  <a:srgbClr val="333333"/>
                </a:solidFill>
                <a:latin typeface="Klavika Medium"/>
                <a:cs typeface="Klavika Medium"/>
              </a:rPr>
              <a:t>(Critical) Discourse Analysis</a:t>
            </a:r>
          </a:p>
        </p:txBody>
      </p:sp>
      <p:sp>
        <p:nvSpPr>
          <p:cNvPr id="29" name="TextBox 28">
            <a:extLst>
              <a:ext uri="{FF2B5EF4-FFF2-40B4-BE49-F238E27FC236}">
                <a16:creationId xmlns:a16="http://schemas.microsoft.com/office/drawing/2014/main" id="{EF542234-985D-44A0-8290-F72E944D1C5C}"/>
              </a:ext>
            </a:extLst>
          </p:cNvPr>
          <p:cNvSpPr txBox="1"/>
          <p:nvPr/>
        </p:nvSpPr>
        <p:spPr>
          <a:xfrm>
            <a:off x="4479601" y="5240090"/>
            <a:ext cx="3069470" cy="388842"/>
          </a:xfrm>
          <a:prstGeom prst="rect">
            <a:avLst/>
          </a:prstGeom>
          <a:noFill/>
        </p:spPr>
        <p:txBody>
          <a:bodyPr wrap="square" lIns="0" tIns="0" rIns="0" bIns="0" rtlCol="0" anchor="b" anchorCtr="0">
            <a:noAutofit/>
          </a:bodyPr>
          <a:lstStyle/>
          <a:p>
            <a:pPr>
              <a:lnSpc>
                <a:spcPts val="2109"/>
              </a:lnSpc>
            </a:pPr>
            <a:r>
              <a:rPr lang="en-US" sz="2460" dirty="0">
                <a:solidFill>
                  <a:srgbClr val="333333"/>
                </a:solidFill>
                <a:latin typeface="Klavika Medium"/>
                <a:cs typeface="Klavika Medium"/>
              </a:rPr>
              <a:t>Conversation Analysis</a:t>
            </a:r>
          </a:p>
        </p:txBody>
      </p:sp>
      <p:cxnSp>
        <p:nvCxnSpPr>
          <p:cNvPr id="32" name="Straight Connector 31">
            <a:extLst>
              <a:ext uri="{FF2B5EF4-FFF2-40B4-BE49-F238E27FC236}">
                <a16:creationId xmlns:a16="http://schemas.microsoft.com/office/drawing/2014/main" id="{0FDE6A07-A396-40DE-8694-93665BD340DF}"/>
              </a:ext>
            </a:extLst>
          </p:cNvPr>
          <p:cNvCxnSpPr/>
          <p:nvPr/>
        </p:nvCxnSpPr>
        <p:spPr>
          <a:xfrm flipH="1">
            <a:off x="6014336" y="4687403"/>
            <a:ext cx="254413" cy="402232"/>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6CE45A3-8A51-4E4C-9923-BB3549E7A218}"/>
              </a:ext>
            </a:extLst>
          </p:cNvPr>
          <p:cNvCxnSpPr/>
          <p:nvPr/>
        </p:nvCxnSpPr>
        <p:spPr>
          <a:xfrm flipH="1">
            <a:off x="4033024" y="5206087"/>
            <a:ext cx="254413" cy="402232"/>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6CE771B7-5EF1-4B6E-9D8B-D4294EE97029}"/>
              </a:ext>
            </a:extLst>
          </p:cNvPr>
          <p:cNvCxnSpPr/>
          <p:nvPr/>
        </p:nvCxnSpPr>
        <p:spPr>
          <a:xfrm flipH="1">
            <a:off x="7478347" y="5233395"/>
            <a:ext cx="254413" cy="402232"/>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0816ACB-B789-4507-A42D-095C455173CD}"/>
              </a:ext>
            </a:extLst>
          </p:cNvPr>
          <p:cNvPicPr>
            <a:picLocks noChangeAspect="1"/>
          </p:cNvPicPr>
          <p:nvPr/>
        </p:nvPicPr>
        <p:blipFill>
          <a:blip r:embed="rId2"/>
          <a:stretch>
            <a:fillRect/>
          </a:stretch>
        </p:blipFill>
        <p:spPr>
          <a:xfrm>
            <a:off x="2377980" y="1817240"/>
            <a:ext cx="4254456" cy="2687025"/>
          </a:xfrm>
          <a:prstGeom prst="rect">
            <a:avLst/>
          </a:prstGeom>
          <a:ln>
            <a:noFill/>
          </a:ln>
        </p:spPr>
      </p:pic>
      <p:sp>
        <p:nvSpPr>
          <p:cNvPr id="36" name="TextBox 35">
            <a:extLst>
              <a:ext uri="{FF2B5EF4-FFF2-40B4-BE49-F238E27FC236}">
                <a16:creationId xmlns:a16="http://schemas.microsoft.com/office/drawing/2014/main" id="{8EF377B0-F1F5-4E56-AA98-90E6E7DED85F}"/>
              </a:ext>
            </a:extLst>
          </p:cNvPr>
          <p:cNvSpPr txBox="1"/>
          <p:nvPr/>
        </p:nvSpPr>
        <p:spPr>
          <a:xfrm>
            <a:off x="207161" y="767746"/>
            <a:ext cx="2880604" cy="642728"/>
          </a:xfrm>
          <a:prstGeom prst="rect">
            <a:avLst/>
          </a:prstGeom>
          <a:noFill/>
        </p:spPr>
        <p:txBody>
          <a:bodyPr wrap="none" lIns="0" tIns="0" rIns="0" bIns="0" numCol="1" rtlCol="0" anchor="b" anchorCtr="0">
            <a:noAutofit/>
          </a:bodyPr>
          <a:lstStyle/>
          <a:p>
            <a:r>
              <a:rPr lang="en-US" sz="1687" dirty="0">
                <a:solidFill>
                  <a:srgbClr val="333333"/>
                </a:solidFill>
                <a:latin typeface="Klavika Medium"/>
                <a:cs typeface="Klavika Medium"/>
              </a:rPr>
              <a:t>The NCT model of </a:t>
            </a:r>
            <a:r>
              <a:rPr lang="en-US" sz="1687" dirty="0">
                <a:solidFill>
                  <a:srgbClr val="333333"/>
                </a:solidFill>
                <a:latin typeface="Klavika Medium"/>
              </a:rPr>
              <a:t>qualitative</a:t>
            </a:r>
            <a:r>
              <a:rPr lang="en-US" sz="1687" dirty="0">
                <a:solidFill>
                  <a:srgbClr val="333333"/>
                </a:solidFill>
                <a:latin typeface="Klavika Medium"/>
                <a:cs typeface="Klavika Medium"/>
              </a:rPr>
              <a:t> data analysis adapted by </a:t>
            </a:r>
            <a:r>
              <a:rPr lang="en-US" sz="1687" dirty="0">
                <a:solidFill>
                  <a:srgbClr val="333333"/>
                </a:solidFill>
                <a:latin typeface="Klavika Medium"/>
                <a:cs typeface="Klavika Medium"/>
                <a:hlinkClick r:id="rId3"/>
              </a:rPr>
              <a:t>Susanne Friese (2019) </a:t>
            </a:r>
            <a:r>
              <a:rPr lang="en-US" sz="1687" dirty="0">
                <a:solidFill>
                  <a:srgbClr val="333333"/>
                </a:solidFill>
                <a:latin typeface="Klavika Medium"/>
                <a:cs typeface="Klavika Medium"/>
              </a:rPr>
              <a:t>from </a:t>
            </a:r>
            <a:r>
              <a:rPr lang="en-US" sz="1687" dirty="0">
                <a:solidFill>
                  <a:srgbClr val="333333"/>
                </a:solidFill>
                <a:latin typeface="Klavika Medium"/>
                <a:cs typeface="Klavika Medium"/>
                <a:hlinkClick r:id="rId4"/>
              </a:rPr>
              <a:t>Seidel (1998):</a:t>
            </a:r>
            <a:endParaRPr lang="en-US" sz="1687" dirty="0">
              <a:solidFill>
                <a:srgbClr val="333333"/>
              </a:solidFill>
              <a:latin typeface="Klavika Medium"/>
              <a:cs typeface="Klavika Medium"/>
            </a:endParaRPr>
          </a:p>
        </p:txBody>
      </p:sp>
      <p:sp>
        <p:nvSpPr>
          <p:cNvPr id="17" name="TextBox 16">
            <a:extLst>
              <a:ext uri="{FF2B5EF4-FFF2-40B4-BE49-F238E27FC236}">
                <a16:creationId xmlns:a16="http://schemas.microsoft.com/office/drawing/2014/main" id="{EAF0FB36-F57E-4261-9CBE-D91A2869D88E}"/>
              </a:ext>
            </a:extLst>
          </p:cNvPr>
          <p:cNvSpPr txBox="1"/>
          <p:nvPr/>
        </p:nvSpPr>
        <p:spPr>
          <a:xfrm>
            <a:off x="6516855" y="4666526"/>
            <a:ext cx="2431809" cy="388842"/>
          </a:xfrm>
          <a:prstGeom prst="rect">
            <a:avLst/>
          </a:prstGeom>
          <a:noFill/>
        </p:spPr>
        <p:txBody>
          <a:bodyPr wrap="square" lIns="0" tIns="0" rIns="0" bIns="0" rtlCol="0" anchor="b" anchorCtr="0">
            <a:noAutofit/>
          </a:bodyPr>
          <a:lstStyle/>
          <a:p>
            <a:pPr>
              <a:lnSpc>
                <a:spcPts val="2109"/>
              </a:lnSpc>
            </a:pPr>
            <a:r>
              <a:rPr lang="en-US" sz="2460" dirty="0">
                <a:solidFill>
                  <a:srgbClr val="333333"/>
                </a:solidFill>
                <a:latin typeface="Klavika Medium"/>
                <a:cs typeface="Klavika Medium"/>
              </a:rPr>
              <a:t>Content analysis</a:t>
            </a:r>
          </a:p>
        </p:txBody>
      </p:sp>
    </p:spTree>
    <p:extLst>
      <p:ext uri="{BB962C8B-B14F-4D97-AF65-F5344CB8AC3E}">
        <p14:creationId xmlns:p14="http://schemas.microsoft.com/office/powerpoint/2010/main" val="3316729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6" descr="https://sh-s7-live-s.legocdn.com/is/image/LEGOMKTG/missing-pieces">
            <a:extLst>
              <a:ext uri="{FF2B5EF4-FFF2-40B4-BE49-F238E27FC236}">
                <a16:creationId xmlns:a16="http://schemas.microsoft.com/office/drawing/2014/main" id="{C676756E-97CB-4B8E-8923-53D44C3DFA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1156" y="4305687"/>
            <a:ext cx="1684647" cy="14974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0801A61-B96F-4838-B777-1B5B8CAD06A9}"/>
              </a:ext>
            </a:extLst>
          </p:cNvPr>
          <p:cNvSpPr>
            <a:spLocks noGrp="1"/>
          </p:cNvSpPr>
          <p:nvPr>
            <p:ph type="title"/>
          </p:nvPr>
        </p:nvSpPr>
        <p:spPr>
          <a:xfrm>
            <a:off x="-324544" y="157718"/>
            <a:ext cx="6856383" cy="1138692"/>
          </a:xfrm>
        </p:spPr>
        <p:txBody>
          <a:bodyPr/>
          <a:lstStyle/>
          <a:p>
            <a:r>
              <a:rPr lang="en-US" sz="3200" dirty="0"/>
              <a:t>Constructing relationships in QDA</a:t>
            </a:r>
          </a:p>
        </p:txBody>
      </p:sp>
      <p:sp>
        <p:nvSpPr>
          <p:cNvPr id="5" name="Slide Number Placeholder 4">
            <a:extLst>
              <a:ext uri="{FF2B5EF4-FFF2-40B4-BE49-F238E27FC236}">
                <a16:creationId xmlns:a16="http://schemas.microsoft.com/office/drawing/2014/main" id="{117B238B-7650-4E20-BE52-1AF129A39E25}"/>
              </a:ext>
            </a:extLst>
          </p:cNvPr>
          <p:cNvSpPr>
            <a:spLocks noGrp="1"/>
          </p:cNvSpPr>
          <p:nvPr>
            <p:ph type="sldNum" sz="quarter" idx="12"/>
          </p:nvPr>
        </p:nvSpPr>
        <p:spPr/>
        <p:txBody>
          <a:bodyPr/>
          <a:lstStyle/>
          <a:p>
            <a:r>
              <a:rPr lang="de-DE" dirty="0">
                <a:solidFill>
                  <a:schemeClr val="bg1"/>
                </a:solidFill>
              </a:rPr>
              <a:t>2</a:t>
            </a:r>
          </a:p>
        </p:txBody>
      </p:sp>
      <p:sp>
        <p:nvSpPr>
          <p:cNvPr id="36" name="TextBox 35">
            <a:extLst>
              <a:ext uri="{FF2B5EF4-FFF2-40B4-BE49-F238E27FC236}">
                <a16:creationId xmlns:a16="http://schemas.microsoft.com/office/drawing/2014/main" id="{8EF377B0-F1F5-4E56-AA98-90E6E7DED85F}"/>
              </a:ext>
            </a:extLst>
          </p:cNvPr>
          <p:cNvSpPr txBox="1"/>
          <p:nvPr/>
        </p:nvSpPr>
        <p:spPr>
          <a:xfrm>
            <a:off x="6426435" y="-27384"/>
            <a:ext cx="2880604" cy="642728"/>
          </a:xfrm>
          <a:prstGeom prst="rect">
            <a:avLst/>
          </a:prstGeom>
          <a:noFill/>
        </p:spPr>
        <p:txBody>
          <a:bodyPr wrap="none" lIns="0" tIns="0" rIns="0" bIns="0" numCol="1" rtlCol="0" anchor="b" anchorCtr="0">
            <a:noAutofit/>
          </a:bodyPr>
          <a:lstStyle/>
          <a:p>
            <a:r>
              <a:rPr lang="en-US" sz="1687" dirty="0">
                <a:solidFill>
                  <a:srgbClr val="333333"/>
                </a:solidFill>
                <a:latin typeface="Klavika Medium"/>
                <a:cs typeface="Klavika Medium"/>
              </a:rPr>
              <a:t>(</a:t>
            </a:r>
            <a:r>
              <a:rPr lang="en-US" sz="1687" dirty="0">
                <a:solidFill>
                  <a:srgbClr val="333333"/>
                </a:solidFill>
                <a:latin typeface="Klavika Medium"/>
                <a:cs typeface="Klavika Medium"/>
                <a:hlinkClick r:id="rId3"/>
              </a:rPr>
              <a:t>Maxwell &amp; </a:t>
            </a:r>
            <a:r>
              <a:rPr lang="en-US" sz="1687" dirty="0" err="1">
                <a:solidFill>
                  <a:srgbClr val="333333"/>
                </a:solidFill>
                <a:latin typeface="Klavika Medium"/>
                <a:cs typeface="Klavika Medium"/>
                <a:hlinkClick r:id="rId3"/>
              </a:rPr>
              <a:t>Schmiel</a:t>
            </a:r>
            <a:r>
              <a:rPr lang="en-US" sz="1687" dirty="0">
                <a:solidFill>
                  <a:srgbClr val="333333"/>
                </a:solidFill>
                <a:latin typeface="Klavika Medium"/>
                <a:cs typeface="Klavika Medium"/>
                <a:hlinkClick r:id="rId3"/>
              </a:rPr>
              <a:t>, 2013</a:t>
            </a:r>
            <a:r>
              <a:rPr lang="en-US" sz="1687" dirty="0">
                <a:solidFill>
                  <a:srgbClr val="333333"/>
                </a:solidFill>
                <a:latin typeface="Klavika Medium"/>
                <a:cs typeface="Klavika Medium"/>
              </a:rPr>
              <a:t>)</a:t>
            </a:r>
          </a:p>
        </p:txBody>
      </p:sp>
      <p:sp>
        <p:nvSpPr>
          <p:cNvPr id="3" name="TextBox 2">
            <a:extLst>
              <a:ext uri="{FF2B5EF4-FFF2-40B4-BE49-F238E27FC236}">
                <a16:creationId xmlns:a16="http://schemas.microsoft.com/office/drawing/2014/main" id="{B9054808-7F66-4F0E-8C8B-8A31FFEC9793}"/>
              </a:ext>
            </a:extLst>
          </p:cNvPr>
          <p:cNvSpPr txBox="1"/>
          <p:nvPr/>
        </p:nvSpPr>
        <p:spPr>
          <a:xfrm>
            <a:off x="395537" y="930214"/>
            <a:ext cx="3312368" cy="4124206"/>
          </a:xfrm>
          <a:prstGeom prst="rect">
            <a:avLst/>
          </a:prstGeom>
          <a:noFill/>
        </p:spPr>
        <p:txBody>
          <a:bodyPr wrap="square" rtlCol="0">
            <a:spAutoFit/>
          </a:bodyPr>
          <a:lstStyle/>
          <a:p>
            <a:r>
              <a:rPr lang="en-US" b="1" dirty="0">
                <a:solidFill>
                  <a:srgbClr val="5034F8"/>
                </a:solidFill>
              </a:rPr>
              <a:t>Similarity-based relations  (categorizing strategies)</a:t>
            </a:r>
          </a:p>
          <a:p>
            <a:endParaRPr lang="en-US" sz="1000" b="1" dirty="0">
              <a:solidFill>
                <a:srgbClr val="5034F8"/>
              </a:solidFill>
            </a:endParaRPr>
          </a:p>
          <a:p>
            <a:r>
              <a:rPr lang="en-US" b="1" dirty="0"/>
              <a:t>resemblances or common features</a:t>
            </a:r>
            <a:r>
              <a:rPr lang="en-US" dirty="0"/>
              <a:t>; their identification is based on comparison, which can be </a:t>
            </a:r>
            <a:r>
              <a:rPr lang="en-US" b="1" dirty="0"/>
              <a:t>independent of time and place</a:t>
            </a:r>
            <a:r>
              <a:rPr lang="en-US" dirty="0"/>
              <a:t>. In qualitative data analysis, similarities and differences are generally used to  </a:t>
            </a:r>
            <a:r>
              <a:rPr lang="en-US" b="1" dirty="0"/>
              <a:t>define categories and to group and compare data by category.</a:t>
            </a:r>
          </a:p>
          <a:p>
            <a:endParaRPr lang="en-US" b="1" dirty="0"/>
          </a:p>
          <a:p>
            <a:r>
              <a:rPr lang="en-US" b="1" dirty="0">
                <a:solidFill>
                  <a:srgbClr val="0070C0"/>
                </a:solidFill>
              </a:rPr>
              <a:t>‘How are they alike, and how are  they different?’ </a:t>
            </a:r>
            <a:r>
              <a:rPr lang="en-US" dirty="0"/>
              <a:t>(</a:t>
            </a:r>
            <a:r>
              <a:rPr lang="en-US" dirty="0">
                <a:hlinkClick r:id="rId4"/>
              </a:rPr>
              <a:t>Smith, 1979</a:t>
            </a:r>
            <a:r>
              <a:rPr lang="en-US" dirty="0"/>
              <a:t>)</a:t>
            </a:r>
            <a:endParaRPr lang="en-US" b="1" dirty="0"/>
          </a:p>
        </p:txBody>
      </p:sp>
      <p:sp>
        <p:nvSpPr>
          <p:cNvPr id="18" name="TextBox 17">
            <a:extLst>
              <a:ext uri="{FF2B5EF4-FFF2-40B4-BE49-F238E27FC236}">
                <a16:creationId xmlns:a16="http://schemas.microsoft.com/office/drawing/2014/main" id="{0E2E9DED-0F56-47E4-AFEE-772ACCC94EC0}"/>
              </a:ext>
            </a:extLst>
          </p:cNvPr>
          <p:cNvSpPr txBox="1"/>
          <p:nvPr/>
        </p:nvSpPr>
        <p:spPr>
          <a:xfrm>
            <a:off x="4427984" y="880714"/>
            <a:ext cx="4531288" cy="3293209"/>
          </a:xfrm>
          <a:prstGeom prst="rect">
            <a:avLst/>
          </a:prstGeom>
          <a:noFill/>
        </p:spPr>
        <p:txBody>
          <a:bodyPr wrap="square" rtlCol="0">
            <a:spAutoFit/>
          </a:bodyPr>
          <a:lstStyle/>
          <a:p>
            <a:r>
              <a:rPr lang="en-US" b="1" dirty="0">
                <a:solidFill>
                  <a:srgbClr val="5034F8"/>
                </a:solidFill>
              </a:rPr>
              <a:t>Contiguity-based relations (connecting strategies)</a:t>
            </a:r>
          </a:p>
          <a:p>
            <a:endParaRPr lang="en-US" sz="1000" b="1" dirty="0">
              <a:solidFill>
                <a:srgbClr val="5034F8"/>
              </a:solidFill>
            </a:endParaRPr>
          </a:p>
          <a:p>
            <a:r>
              <a:rPr lang="en-US" b="1" dirty="0"/>
              <a:t>juxtaposition in time and space</a:t>
            </a:r>
            <a:r>
              <a:rPr lang="en-US" dirty="0"/>
              <a:t>, the  </a:t>
            </a:r>
            <a:r>
              <a:rPr lang="en-US" b="1" dirty="0"/>
              <a:t>influence</a:t>
            </a:r>
            <a:r>
              <a:rPr lang="en-US" dirty="0"/>
              <a:t> of one thing on another, or </a:t>
            </a:r>
            <a:r>
              <a:rPr lang="en-US" b="1" dirty="0"/>
              <a:t>relations among parts </a:t>
            </a:r>
            <a:r>
              <a:rPr lang="en-US" dirty="0"/>
              <a:t>of a text; their identification involves </a:t>
            </a:r>
            <a:r>
              <a:rPr lang="en-US" b="1" u="sng" dirty="0">
                <a:solidFill>
                  <a:srgbClr val="0070C0"/>
                </a:solidFill>
              </a:rPr>
              <a:t>seeing</a:t>
            </a:r>
            <a:r>
              <a:rPr lang="en-US" dirty="0"/>
              <a:t> </a:t>
            </a:r>
            <a:r>
              <a:rPr lang="en-US" b="1" u="sng" dirty="0">
                <a:solidFill>
                  <a:srgbClr val="0070C0"/>
                </a:solidFill>
              </a:rPr>
              <a:t>actual connections between  things, rather than similarities and differences</a:t>
            </a:r>
            <a:r>
              <a:rPr lang="en-US" dirty="0"/>
              <a:t>;</a:t>
            </a:r>
          </a:p>
          <a:p>
            <a:r>
              <a:rPr lang="en-US" dirty="0"/>
              <a:t>may also be identified </a:t>
            </a:r>
            <a:r>
              <a:rPr lang="en-US" b="1" dirty="0"/>
              <a:t>among abstract concepts and categories</a:t>
            </a:r>
            <a:r>
              <a:rPr lang="en-US" dirty="0"/>
              <a:t>, as a </a:t>
            </a:r>
            <a:r>
              <a:rPr lang="en-US" b="1" dirty="0"/>
              <a:t>subsequent step  </a:t>
            </a:r>
            <a:r>
              <a:rPr lang="en-US" dirty="0"/>
              <a:t>to a categorizing analysis of the data.</a:t>
            </a:r>
          </a:p>
        </p:txBody>
      </p:sp>
      <p:pic>
        <p:nvPicPr>
          <p:cNvPr id="10" name="Picture 9" descr="https://i.ytimg.com/vi/Sei1PgkeI3o/maxresdefault.jpg">
            <a:extLst>
              <a:ext uri="{FF2B5EF4-FFF2-40B4-BE49-F238E27FC236}">
                <a16:creationId xmlns:a16="http://schemas.microsoft.com/office/drawing/2014/main" id="{247D963B-291A-493B-939D-BFC4917697B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76256" y="4757153"/>
            <a:ext cx="1872364" cy="1053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58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Lst>
  </p:timing>
</p:sld>
</file>

<file path=ppt/theme/theme1.xml><?xml version="1.0" encoding="utf-8"?>
<a:theme xmlns:a="http://schemas.openxmlformats.org/drawingml/2006/main" name="RC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RCTheme</Template>
  <TotalTime>26993</TotalTime>
  <Words>7789</Words>
  <Application>Microsoft Office PowerPoint</Application>
  <PresentationFormat>On-screen Show (4:3)</PresentationFormat>
  <Paragraphs>658</Paragraphs>
  <Slides>78</Slides>
  <Notes>46</Notes>
  <HiddenSlides>46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Arial</vt:lpstr>
      <vt:lpstr>Calibri</vt:lpstr>
      <vt:lpstr>Klavika Medium</vt:lpstr>
      <vt:lpstr>Verdana</vt:lpstr>
      <vt:lpstr>WhitneyHTF-Bold</vt:lpstr>
      <vt:lpstr>Wingdings</vt:lpstr>
      <vt:lpstr>RCTheme</vt:lpstr>
      <vt:lpstr>PowerPoint Presentation</vt:lpstr>
      <vt:lpstr>Add PC/MAC to Your Zoom Name</vt:lpstr>
      <vt:lpstr>Welcome to the  Research Commons!</vt:lpstr>
      <vt:lpstr>Getting NVivo</vt:lpstr>
      <vt:lpstr>What do you think NVivo can do?</vt:lpstr>
      <vt:lpstr>What is NVivo?</vt:lpstr>
      <vt:lpstr>Learning Objectives</vt:lpstr>
      <vt:lpstr>Qualitative Data Analysis (QDA)</vt:lpstr>
      <vt:lpstr>Constructing relationships in QDA</vt:lpstr>
      <vt:lpstr>Stages of a research project in NVivo </vt:lpstr>
      <vt:lpstr>How do I approach my research project?</vt:lpstr>
      <vt:lpstr>PowerPoint Presentation</vt:lpstr>
      <vt:lpstr>Organizing Qualitative Data</vt:lpstr>
      <vt:lpstr>Benefits</vt:lpstr>
      <vt:lpstr>Built-in transcription capabilities </vt:lpstr>
      <vt:lpstr>Cautions</vt:lpstr>
      <vt:lpstr>Task 1</vt:lpstr>
      <vt:lpstr>General: Software screenshot</vt:lpstr>
      <vt:lpstr>DATA</vt:lpstr>
      <vt:lpstr>Files</vt:lpstr>
      <vt:lpstr>Files Classifications</vt:lpstr>
      <vt:lpstr>Externals</vt:lpstr>
      <vt:lpstr>Notes</vt:lpstr>
      <vt:lpstr>Memos</vt:lpstr>
      <vt:lpstr>Task 2</vt:lpstr>
      <vt:lpstr>Coding</vt:lpstr>
      <vt:lpstr>Task 3</vt:lpstr>
      <vt:lpstr>Coding</vt:lpstr>
      <vt:lpstr>Useful, meaningful codes, will have:</vt:lpstr>
      <vt:lpstr>d</vt:lpstr>
      <vt:lpstr>Examples of categories</vt:lpstr>
      <vt:lpstr>Examples of categories</vt:lpstr>
      <vt:lpstr>Examples useful (non-hierarchical) codes</vt:lpstr>
      <vt:lpstr>How much is enough?</vt:lpstr>
      <vt:lpstr>Nodes in NVivo</vt:lpstr>
      <vt:lpstr>d</vt:lpstr>
      <vt:lpstr>Task 4</vt:lpstr>
      <vt:lpstr>PowerPoint Presentation</vt:lpstr>
      <vt:lpstr>Query</vt:lpstr>
      <vt:lpstr>What is a query?</vt:lpstr>
      <vt:lpstr>PowerPoint Presentation</vt:lpstr>
      <vt:lpstr>Task 5</vt:lpstr>
      <vt:lpstr>PowerPoint Presentation</vt:lpstr>
      <vt:lpstr>Cases</vt:lpstr>
      <vt:lpstr>Attributes and Values </vt:lpstr>
      <vt:lpstr>Case classifications</vt:lpstr>
      <vt:lpstr>All together now</vt:lpstr>
      <vt:lpstr>Coding comparison query</vt:lpstr>
      <vt:lpstr>Coding comparison query</vt:lpstr>
      <vt:lpstr>Coding comparison query</vt:lpstr>
      <vt:lpstr>Coding comparison query</vt:lpstr>
      <vt:lpstr>Coding comparison query</vt:lpstr>
      <vt:lpstr>Coding comparison query</vt:lpstr>
      <vt:lpstr>Task 6</vt:lpstr>
      <vt:lpstr>PowerPoint Presentation</vt:lpstr>
      <vt:lpstr>PowerPoint Presentation</vt:lpstr>
      <vt:lpstr>PowerPoint Presentation</vt:lpstr>
      <vt:lpstr>Task 6</vt:lpstr>
      <vt:lpstr>Crosstab queries</vt:lpstr>
      <vt:lpstr>Task 7</vt:lpstr>
      <vt:lpstr>Additional queries</vt:lpstr>
      <vt:lpstr>PowerPoint Presentation</vt:lpstr>
      <vt:lpstr>Task 8</vt:lpstr>
      <vt:lpstr>NVIVO and Reference Managers</vt:lpstr>
      <vt:lpstr>Task 8</vt:lpstr>
      <vt:lpstr>Word frequency queries</vt:lpstr>
      <vt:lpstr>Word Cloud</vt:lpstr>
      <vt:lpstr>Tree Map </vt:lpstr>
      <vt:lpstr>Cluster Analysis  (Horizontal Dendrogram)</vt:lpstr>
      <vt:lpstr>2D Cluster Map</vt:lpstr>
      <vt:lpstr>3D Cluster Map</vt:lpstr>
      <vt:lpstr>Text search queries</vt:lpstr>
      <vt:lpstr>Reference</vt:lpstr>
      <vt:lpstr>Text  </vt:lpstr>
      <vt:lpstr>Word tree</vt:lpstr>
      <vt:lpstr>Match NVivo objects and their descriptions</vt:lpstr>
      <vt:lpstr>Self-reflection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and traditional practices</dc:title>
  <dc:creator>Jose Arias Bustamante</dc:creator>
  <cp:lastModifiedBy>Amir Michalovich</cp:lastModifiedBy>
  <cp:revision>805</cp:revision>
  <dcterms:created xsi:type="dcterms:W3CDTF">2012-02-09T07:01:54Z</dcterms:created>
  <dcterms:modified xsi:type="dcterms:W3CDTF">2021-11-18T17:23:14Z</dcterms:modified>
</cp:coreProperties>
</file>